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73"/>
  </p:handoutMasterIdLst>
  <p:sldIdLst>
    <p:sldId id="381" r:id="rId4"/>
    <p:sldId id="561" r:id="rId5"/>
    <p:sldId id="1014" r:id="rId6"/>
    <p:sldId id="1204" r:id="rId8"/>
    <p:sldId id="1232" r:id="rId9"/>
    <p:sldId id="1233" r:id="rId10"/>
    <p:sldId id="1234" r:id="rId11"/>
    <p:sldId id="1235" r:id="rId12"/>
    <p:sldId id="1236" r:id="rId13"/>
    <p:sldId id="1237" r:id="rId14"/>
    <p:sldId id="1238" r:id="rId15"/>
    <p:sldId id="1239" r:id="rId16"/>
    <p:sldId id="1240" r:id="rId17"/>
    <p:sldId id="1241" r:id="rId18"/>
    <p:sldId id="1242" r:id="rId19"/>
    <p:sldId id="1243" r:id="rId20"/>
    <p:sldId id="1244" r:id="rId21"/>
    <p:sldId id="1245" r:id="rId22"/>
    <p:sldId id="1246" r:id="rId23"/>
    <p:sldId id="1247" r:id="rId24"/>
    <p:sldId id="1248" r:id="rId25"/>
    <p:sldId id="1249" r:id="rId26"/>
    <p:sldId id="1316" r:id="rId27"/>
    <p:sldId id="1317" r:id="rId28"/>
    <p:sldId id="1318" r:id="rId29"/>
    <p:sldId id="1250" r:id="rId30"/>
    <p:sldId id="1321" r:id="rId31"/>
    <p:sldId id="1322" r:id="rId32"/>
    <p:sldId id="1339" r:id="rId33"/>
    <p:sldId id="1340" r:id="rId34"/>
    <p:sldId id="1341" r:id="rId35"/>
    <p:sldId id="1342" r:id="rId36"/>
    <p:sldId id="1343" r:id="rId37"/>
    <p:sldId id="1344" r:id="rId38"/>
    <p:sldId id="1345" r:id="rId39"/>
    <p:sldId id="1346" r:id="rId40"/>
    <p:sldId id="1347" r:id="rId41"/>
    <p:sldId id="1348" r:id="rId42"/>
    <p:sldId id="1349" r:id="rId43"/>
    <p:sldId id="1350" r:id="rId44"/>
    <p:sldId id="1351" r:id="rId45"/>
    <p:sldId id="1352" r:id="rId46"/>
    <p:sldId id="1353" r:id="rId47"/>
    <p:sldId id="1323" r:id="rId48"/>
    <p:sldId id="1396" r:id="rId49"/>
    <p:sldId id="1397" r:id="rId50"/>
    <p:sldId id="1398" r:id="rId51"/>
    <p:sldId id="1399" r:id="rId52"/>
    <p:sldId id="1400" r:id="rId53"/>
    <p:sldId id="1401" r:id="rId54"/>
    <p:sldId id="1402" r:id="rId55"/>
    <p:sldId id="1403" r:id="rId56"/>
    <p:sldId id="1404" r:id="rId57"/>
    <p:sldId id="1405" r:id="rId58"/>
    <p:sldId id="1406" r:id="rId59"/>
    <p:sldId id="1407" r:id="rId60"/>
    <p:sldId id="1408" r:id="rId61"/>
    <p:sldId id="1411" r:id="rId62"/>
    <p:sldId id="1412" r:id="rId63"/>
    <p:sldId id="750" r:id="rId64"/>
    <p:sldId id="751" r:id="rId65"/>
    <p:sldId id="752" r:id="rId66"/>
    <p:sldId id="753" r:id="rId67"/>
    <p:sldId id="754" r:id="rId68"/>
    <p:sldId id="759" r:id="rId69"/>
    <p:sldId id="756" r:id="rId70"/>
    <p:sldId id="757" r:id="rId71"/>
    <p:sldId id="758" r:id="rId72"/>
  </p:sldIdLst>
  <p:sldSz cx="12192000" cy="6858000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924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8" Type="http://schemas.openxmlformats.org/officeDocument/2006/relationships/tags" Target="tags/tag90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r>
              <a:rPr lang="zh-CN" altLang="en-US" dirty="0"/>
              <a:t>定向广播还可以指定类名，和</a:t>
            </a:r>
            <a:r>
              <a:rPr lang="en-US" altLang="zh-CN" dirty="0"/>
              <a:t>Intent</a:t>
            </a:r>
            <a:r>
              <a:rPr lang="zh-CN" altLang="en-US" dirty="0"/>
              <a:t>的用法相关</a:t>
            </a: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在我们日常使用智能手机的过程中深有体会，当我们的手机安装了市场</a:t>
            </a:r>
            <a:r>
              <a:rPr lang="en-US" altLang="zh-CN"/>
              <a:t>top100</a:t>
            </a:r>
            <a:r>
              <a:rPr lang="zh-CN" altLang="en-US"/>
              <a:t>的应用，即使不怎么使用手机也会很快没电，而如果我们将手机恢复出厂设置，三方应用都不安装，放在一周拿起来还是电量充足，真相只有一个</a:t>
            </a:r>
            <a:r>
              <a:rPr lang="en-US" altLang="zh-CN"/>
              <a:t>--</a:t>
            </a:r>
            <a:r>
              <a:rPr lang="zh-CN" altLang="en-US"/>
              <a:t>软件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mAh</a:t>
            </a:r>
            <a:r>
              <a:rPr lang="zh-CN" altLang="en-US"/>
              <a:t>表示电量，</a:t>
            </a:r>
            <a:r>
              <a:rPr lang="en-US" altLang="zh-CN"/>
              <a:t>Wh</a:t>
            </a:r>
            <a:r>
              <a:rPr lang="zh-CN" altLang="en-US"/>
              <a:t>表示电能，即在提供稳定电压</a:t>
            </a:r>
            <a:r>
              <a:rPr lang="en-US" altLang="zh-CN"/>
              <a:t>3.7V</a:t>
            </a:r>
            <a:r>
              <a:rPr lang="zh-CN" altLang="en-US"/>
              <a:t>的情况下，可以提供稳定电流</a:t>
            </a:r>
            <a:r>
              <a:rPr lang="en-US" altLang="zh-CN"/>
              <a:t>1700mA</a:t>
            </a:r>
            <a:r>
              <a:rPr lang="zh-CN" altLang="en-US"/>
              <a:t>一个小时，即我们在测试的过程中给手机提供恒定的电压，只需获取电流值就可以量化手机的功耗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Google</a:t>
            </a:r>
            <a:r>
              <a:rPr lang="zh-CN" altLang="en-US"/>
              <a:t>的一项报告指出，设备在活动状态下使用</a:t>
            </a:r>
            <a:r>
              <a:rPr lang="en-US" altLang="zh-CN"/>
              <a:t>1</a:t>
            </a:r>
            <a:r>
              <a:rPr lang="zh-CN" altLang="en-US"/>
              <a:t>秒的耗电量相当于待机</a:t>
            </a:r>
            <a:r>
              <a:rPr lang="en-US" altLang="zh-CN"/>
              <a:t>2</a:t>
            </a:r>
            <a:r>
              <a:rPr lang="zh-CN" altLang="en-US"/>
              <a:t>分钟的耗电量，</a:t>
            </a:r>
            <a:r>
              <a:rPr lang="en-US" altLang="zh-CN"/>
              <a:t>Nexus5</a:t>
            </a:r>
            <a:r>
              <a:rPr lang="zh-CN" altLang="en-US"/>
              <a:t>声称待机</a:t>
            </a:r>
            <a:r>
              <a:rPr lang="en-US" altLang="zh-CN"/>
              <a:t>300</a:t>
            </a:r>
            <a:r>
              <a:rPr lang="zh-CN" altLang="en-US"/>
              <a:t>小时，随着用户开始安装</a:t>
            </a:r>
            <a:r>
              <a:rPr lang="en-US" altLang="zh-CN"/>
              <a:t>app</a:t>
            </a:r>
            <a:r>
              <a:rPr lang="zh-CN" altLang="en-US"/>
              <a:t>等活动，电池续航事件缩短至原来的</a:t>
            </a:r>
            <a:r>
              <a:rPr lang="en-US" altLang="zh-CN"/>
              <a:t>1/35,</a:t>
            </a:r>
            <a:r>
              <a:rPr lang="zh-CN" altLang="en-US"/>
              <a:t>甚至更多，</a:t>
            </a:r>
            <a:r>
              <a:rPr lang="en-US" altLang="zh-CN"/>
              <a:t>App</a:t>
            </a:r>
            <a:r>
              <a:rPr lang="zh-CN" altLang="en-US"/>
              <a:t>使用的资源越多，耗电量就越大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在应用中每创建一个新的网络连接，网络模块都会转移到高功率状态，数据传输完后再转回低功耗状态，转换需要</a:t>
            </a:r>
            <a:r>
              <a:rPr lang="en-US" altLang="zh-CN"/>
              <a:t>5s,</a:t>
            </a:r>
            <a:r>
              <a:rPr lang="zh-CN" altLang="en-US"/>
              <a:t>这</a:t>
            </a:r>
            <a:r>
              <a:rPr lang="en-US" altLang="zh-CN"/>
              <a:t>5</a:t>
            </a:r>
            <a:r>
              <a:rPr lang="zh-CN" altLang="en-US"/>
              <a:t>秒的耗电保持在高功率，最后再回到空闲状态要</a:t>
            </a:r>
            <a:r>
              <a:rPr lang="en-US" altLang="zh-CN"/>
              <a:t>12s,</a:t>
            </a:r>
            <a:r>
              <a:rPr lang="zh-CN" altLang="en-US"/>
              <a:t>每个数据传输都会导致消耗</a:t>
            </a:r>
            <a:r>
              <a:rPr lang="en-US" altLang="zh-CN"/>
              <a:t>20s</a:t>
            </a:r>
            <a:r>
              <a:rPr lang="zh-CN" altLang="en-US"/>
              <a:t>的电量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LCD(液晶显示器)</a:t>
            </a:r>
            <a:r>
              <a:rPr lang="zh-CN" altLang="en-US"/>
              <a:t>发光的方式是靠外部光源照亮（DC调光），</a:t>
            </a:r>
            <a:r>
              <a:rPr lang="en-US" altLang="zh-CN"/>
              <a:t>OLED(有机电激光显示)</a:t>
            </a:r>
            <a:r>
              <a:rPr lang="zh-CN" altLang="en-US"/>
              <a:t>是自发光</a:t>
            </a:r>
            <a:r>
              <a:rPr lang="en-US" altLang="zh-CN"/>
              <a:t>(PWM调光,在低亮度的时候使用OLED部分人会感觉明显不适)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</a:t>
            </a:r>
            <a:r>
              <a:rPr lang="en-US" altLang="zh-CN"/>
              <a:t>Android</a:t>
            </a:r>
            <a:r>
              <a:rPr lang="zh-CN" altLang="en-US"/>
              <a:t>设备连接到蜂窝数据网络的时候，为了维持两者的连接，所消耗的电量将随网络信号的强弱而变化，信号越弱，功耗越大，运营商使用无线资源控制</a:t>
            </a:r>
            <a:r>
              <a:rPr lang="en-US" altLang="zh-CN"/>
              <a:t>RRC</a:t>
            </a:r>
            <a:r>
              <a:rPr lang="zh-CN" altLang="en-US"/>
              <a:t>状态机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当手机启动数据连接后，在创建</a:t>
            </a:r>
            <a:r>
              <a:rPr lang="en-US" altLang="zh-CN"/>
              <a:t>TCP</a:t>
            </a:r>
            <a:r>
              <a:rPr lang="zh-CN" altLang="en-US"/>
              <a:t>连接之前，会有几种初始无线电信号被发送到信号塔。这会增加</a:t>
            </a:r>
            <a:r>
              <a:rPr lang="en-US" altLang="zh-CN"/>
              <a:t>500-1000</a:t>
            </a:r>
            <a:r>
              <a:rPr lang="zh-CN" altLang="en-US"/>
              <a:t>延迟，尽量合并请求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/>
            <a:r>
              <a:rPr lang="zh-CN" altLang="en-US" dirty="0"/>
              <a:t>广播并行发送的时效性高于串行发送，串行发送可能形成消息拥塞，触发需要在进程被</a:t>
            </a:r>
            <a:r>
              <a:rPr lang="en-US" altLang="zh-CN" dirty="0"/>
              <a:t>kill</a:t>
            </a:r>
            <a:r>
              <a:rPr lang="zh-CN" altLang="en-US" dirty="0"/>
              <a:t>的情况下收广播，否则应该使用并行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6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tags" Target="../tags/tag6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68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69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电量优化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46075" y="-59690"/>
            <a:ext cx="11165205" cy="66675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通话时间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phoneOnTimeMs * averagerPower(POWER_RADIO_ACTIVE)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待机耗电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idleTimeMs * averagePower(POWER_CPU_IDLE)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wifi 开启时的耗电量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runningTimeMs * averagePower(POWER_WIFI_ON) + wifi uid 耗电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蓝牙耗电量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btOnTimeMs * averagePower(POWER_BLUETOOTH_ON) + btPingCount * averagePower(POWER_BLUETOOTH_AT_CMD)+ bluetooth uid 耗电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手机基站信号耗电量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手机信号有五个信号强度，耗电量是每个信号强度的耗电量的累加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strengthTimeMs * averagePower(POWER_RADIO_ON) + scanningTimeMs * averagePower（POWER_RADIO_SCANNING）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屏幕耗电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screenOnTimeMs * averagePower(POWER_SCREEN_ON) + brightnessTime（不同亮度的时间）* screenBinPower(不同亮度的电流强度)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2"/>
            </p:custDataLst>
          </p:nvPr>
        </p:nvSpPr>
        <p:spPr>
          <a:xfrm>
            <a:off x="853440" y="1385570"/>
            <a:ext cx="9902190" cy="42310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电能统计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重置电能统计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shell dumpsys batterystats --reset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shell dumpsys --enable full-wake-history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文本分析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shell dumpsys batterystats &gt; batterystats.txt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shell dumpsys batterystats &gt; com.xxx.xxx &gt; batterystats.txt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Battery Historian2.0 分析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bugreport xxx_bugreport.zip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68400" lvl="2" indent="-3429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+mj-lt"/>
              <a:buAutoNum type="alphaLcParenR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adb bugreport xxx_bugreport.txt(6.0及以下的)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40665" y="-12065"/>
            <a:ext cx="11476990" cy="64560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batterystats.txt分析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Battery History: 耗电统计的历史记录，每一条记录以HistoryItem的形式存在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Per-PID Stats: 每个进程唤醒工作的时间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Discharge step durations: 每掉一隔电的时间点和设备的状态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Daily stats: 以天为单位展示每掉一隔电的时间点和设备状态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Statistics since last charge: 从上次充电以来的统计详情，包含很多子板块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Cellular Statistics: 移动数据网络状态和使用情况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Wifi Statistics: WIFI的网络状态和使用情况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Bluetooth: 蓝牙在不同工作状态下的使用情况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Estimated power use (mAh): 近似计算出的各个用户(uid)的耗电量，一个APK通常对应到一个用户，当然，也有多个APK共享一个用户的情况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 kernel wake locks: 内核锁的使用统计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 partial wake locks: 应用锁的使用统计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 wakeup reasons: 所有的唤醒原因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Statistics by uid: 每一个uid的耗电细节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659765" y="1263650"/>
            <a:ext cx="10001250" cy="13417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31800" lvl="0" indent="-431800" algn="l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Battery Historian2.0 分析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https://www.jianshu.com/p/378cf678bdeb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50265" lvl="1" indent="-3429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ea"/>
              <a:buAutoNum type="circleNumDbPlain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只能定位大概的问题，需要结合代码分析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062990" y="1480820"/>
            <a:ext cx="5811520" cy="189357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三大耗电模块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399790" y="3700145"/>
            <a:ext cx="1428750" cy="9239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Radio</a:t>
            </a:r>
            <a:endParaRPr lang="en-US" altLang="zh-CN"/>
          </a:p>
          <a:p>
            <a:pPr algn="ctr"/>
            <a:r>
              <a:rPr lang="en-US" altLang="zh-CN"/>
              <a:t>Standby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6031865" y="3700145"/>
            <a:ext cx="1428750" cy="9239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Radio</a:t>
            </a:r>
            <a:endParaRPr lang="en-US" altLang="zh-CN"/>
          </a:p>
          <a:p>
            <a:pPr algn="ctr"/>
            <a:r>
              <a:rPr lang="en-US" altLang="zh-CN"/>
              <a:t>Low Power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841740" y="3700145"/>
            <a:ext cx="1428750" cy="9239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Radio</a:t>
            </a:r>
            <a:endParaRPr lang="en-US" altLang="zh-CN"/>
          </a:p>
          <a:p>
            <a:pPr algn="ctr"/>
            <a:r>
              <a:rPr lang="en-US" altLang="zh-CN"/>
              <a:t>Full Power</a:t>
            </a:r>
            <a:endParaRPr lang="en-US" altLang="zh-CN"/>
          </a:p>
        </p:txBody>
      </p:sp>
      <p:cxnSp>
        <p:nvCxnSpPr>
          <p:cNvPr id="14" name="肘形连接符 13"/>
          <p:cNvCxnSpPr>
            <a:stCxn id="11" idx="0"/>
            <a:endCxn id="13" idx="0"/>
          </p:cNvCxnSpPr>
          <p:nvPr/>
        </p:nvCxnSpPr>
        <p:spPr>
          <a:xfrm rot="16200000">
            <a:off x="6835140" y="979170"/>
            <a:ext cx="3175" cy="5441950"/>
          </a:xfrm>
          <a:prstGeom prst="bentConnector3">
            <a:avLst>
              <a:gd name="adj1" fmla="val 288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1"/>
            <a:endCxn id="11" idx="3"/>
          </p:cNvCxnSpPr>
          <p:nvPr/>
        </p:nvCxnSpPr>
        <p:spPr>
          <a:xfrm rot="10800000">
            <a:off x="4827905" y="4162425"/>
            <a:ext cx="12033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3" idx="2"/>
            <a:endCxn id="12" idx="2"/>
          </p:cNvCxnSpPr>
          <p:nvPr/>
        </p:nvCxnSpPr>
        <p:spPr>
          <a:xfrm rot="5400000">
            <a:off x="8150860" y="3218815"/>
            <a:ext cx="3175" cy="2809875"/>
          </a:xfrm>
          <a:prstGeom prst="bentConnector3">
            <a:avLst>
              <a:gd name="adj1" fmla="val 754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2" idx="3"/>
            <a:endCxn id="13" idx="1"/>
          </p:cNvCxnSpPr>
          <p:nvPr/>
        </p:nvCxnSpPr>
        <p:spPr>
          <a:xfrm>
            <a:off x="7460615" y="4162425"/>
            <a:ext cx="13811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355715" y="2661920"/>
            <a:ext cx="1151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2s latency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4880610" y="4074795"/>
            <a:ext cx="12719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12s latency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7576820" y="3865245"/>
            <a:ext cx="1322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1.5s latency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7576820" y="4622165"/>
            <a:ext cx="1151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5s latency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716905" y="5109845"/>
            <a:ext cx="205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3G</a:t>
            </a:r>
            <a:r>
              <a:rPr lang="zh-CN" altLang="en-US"/>
              <a:t>模式下的状态机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765" y="12045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显示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657860" y="1642110"/>
          <a:ext cx="9702800" cy="312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475"/>
                <a:gridCol w="3463925"/>
                <a:gridCol w="2425700"/>
                <a:gridCol w="2425700"/>
              </a:tblGrid>
              <a:tr h="445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技术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功耗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总结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OLED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AMOLED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 rowSpan="2"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深色会比浅色</a:t>
                      </a:r>
                      <a:r>
                        <a:rPr lang="en-US" altLang="zh-CN"/>
                        <a:t>(</a:t>
                      </a:r>
                      <a:r>
                        <a:rPr lang="zh-CN" altLang="en-US"/>
                        <a:t>亮色</a:t>
                      </a:r>
                      <a:r>
                        <a:rPr lang="en-US" altLang="zh-CN"/>
                        <a:t>)</a:t>
                      </a:r>
                      <a:r>
                        <a:rPr lang="zh-CN" altLang="en-US"/>
                        <a:t>更省电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Super AMOLED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低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  <a:tr h="445770"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LCD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LCD+LED(</a:t>
                      </a:r>
                      <a:r>
                        <a:rPr lang="zh-CN" altLang="en-US"/>
                        <a:t>背光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 row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影响功耗的只有亮度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4577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TFT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高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  <a:tr h="44577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SLCD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一般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  <a:tr h="445770">
                <a:tc vMerge="1"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IPS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一般</a:t>
                      </a:r>
                      <a:endParaRPr lang="zh-CN" altLang="en-US"/>
                    </a:p>
                  </a:txBody>
                  <a:tcPr anchor="ctr" anchorCtr="0"/>
                </a:tc>
                <a:tc vMerge="1">
                  <a:tcPr anchor="ctr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7860" y="5081270"/>
            <a:ext cx="955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在应用内调节亮度不太现实，一般由系统控制，在设计页面时可以考虑在不影响美观的情况下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，优先使用深色，当然还是以应用的实际场景考虑优先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59765" y="1111250"/>
            <a:ext cx="11475085" cy="215963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移动网络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 power: 能量最高的状态，移动网络连接被激活，允许设备以最大的传输速率进行操作。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Low power: 一种中间状态，对电量的消耗差不多是Full power状态下的50%。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Standby: 最低的状态，没有数据连接需要传输，电量消耗最少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2" name="表格 21"/>
          <p:cNvGraphicFramePr/>
          <p:nvPr/>
        </p:nvGraphicFramePr>
        <p:xfrm>
          <a:off x="959485" y="3270885"/>
          <a:ext cx="1026541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999740"/>
                <a:gridCol w="2999740"/>
              </a:tblGrid>
              <a:tr h="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网络制式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代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最大下行速率</a:t>
                      </a:r>
                      <a:r>
                        <a:rPr lang="en-US" altLang="zh-CN"/>
                        <a:t>(kbit/s)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/>
                        <a:t>延迟</a:t>
                      </a:r>
                      <a:r>
                        <a:rPr lang="en-US" altLang="zh-CN"/>
                        <a:t>(ms)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GPRS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2G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237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300-1000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2G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384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300-1000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UMTS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3G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2000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100-500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HPSA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3G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3600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100-500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HPSA+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3.5G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42000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100-500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LTE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4G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100000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 altLang="zh-CN"/>
                        <a:t>&lt;100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5455" y="1223645"/>
            <a:ext cx="3282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你的</a:t>
            </a:r>
            <a:r>
              <a:rPr lang="en-US" altLang="zh-CN"/>
              <a:t>App</a:t>
            </a:r>
            <a:r>
              <a:rPr lang="zh-CN" altLang="en-US"/>
              <a:t>在使用</a:t>
            </a:r>
            <a:r>
              <a:rPr lang="en-US" altLang="zh-CN"/>
              <a:t>RRC</a:t>
            </a:r>
            <a:r>
              <a:rPr lang="zh-CN" altLang="en-US"/>
              <a:t>状态机码？</a:t>
            </a: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971040" y="2090420"/>
            <a:ext cx="2095500" cy="149415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164580" y="2090420"/>
            <a:ext cx="2790825" cy="41040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175510" y="2585720"/>
            <a:ext cx="1685925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64630" y="2822575"/>
            <a:ext cx="1685925" cy="110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653530" y="4521200"/>
            <a:ext cx="1685925" cy="1104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70455" y="218567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无线电关闭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84755" y="28206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空闲状态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80505" y="23190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无线电开启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37705" y="3261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持续接收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27265" y="4889500"/>
            <a:ext cx="518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Tail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59765" y="1722120"/>
            <a:ext cx="177673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4G(LTE)</a:t>
            </a:r>
            <a:r>
              <a:rPr lang="zh-CN" altLang="en-US" sz="200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状态机</a:t>
            </a:r>
            <a:endParaRPr lang="zh-CN" altLang="en-US" sz="2000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3861435" y="3004820"/>
            <a:ext cx="2736000" cy="3960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7" idx="5"/>
            <a:endCxn id="9" idx="2"/>
          </p:cNvCxnSpPr>
          <p:nvPr/>
        </p:nvCxnSpPr>
        <p:spPr>
          <a:xfrm>
            <a:off x="3614420" y="3301365"/>
            <a:ext cx="3039110" cy="17722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180580" y="3862070"/>
            <a:ext cx="0" cy="7715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5"/>
            <a:endCxn id="9" idx="7"/>
          </p:cNvCxnSpPr>
          <p:nvPr/>
        </p:nvCxnSpPr>
        <p:spPr>
          <a:xfrm>
            <a:off x="8003540" y="3764915"/>
            <a:ext cx="88900" cy="9182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59765" y="1111250"/>
            <a:ext cx="11475085" cy="32258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Wi-Fi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在理想情况下，吞吐量大，延迟低，通常是不计费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以一种更加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渴望数据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的方式运行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优化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精准度要求不高 不用需要开启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，蜂窝无线提供的数据足以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避免在信号弱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地下室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开启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endParaRPr lang="en-US" altLang="zh-CN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9930" y="4814570"/>
            <a:ext cx="5747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通常情况下，使用</a:t>
            </a:r>
            <a:r>
              <a:rPr lang="en-US" altLang="zh-CN"/>
              <a:t>Wi-Fi</a:t>
            </a:r>
            <a:r>
              <a:rPr lang="zh-CN" altLang="en-US"/>
              <a:t>连接网络的功耗要低于移动网络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751840" y="1566545"/>
            <a:ext cx="9518650" cy="33096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网络优化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增量拉取数据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界面展示的数据非Wi-Fi下不预取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实时的信息上报后台运行时改成非实时上报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非Wi-Fi场景减低耗流量的功能的网络通信频率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合并网络请求，减少请求次数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尽量利用Wi-Fi传输信息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71830" y="1186180"/>
            <a:ext cx="10756900" cy="448627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CPU频率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CPU频率表示CPU的计算能力，频率决定CPU周期，互为倒数，CPU主频越快，耗时越短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CPU时间片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在计算机中，每隔N个高电频脉冲，时钟计算器加1，可以把自然时间分成固定的小块，这个就是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时间片,CPU时间片10ms 单位是jiffies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CPU利用率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CPU分用户态，系统态，空闲态，利用率 = （执行用户态 + 系统态的</a:t>
            </a: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</a:t>
            </a: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iffies）/ 总jiffies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20345" y="1280795"/>
            <a:ext cx="11676380" cy="389890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变频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Ondemand:官方内核默认使用这种调速器，规则是有高需求，迅速跳到最大频率，有低需求时，迅速降到最小频率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Conservative:规则是慢升快降，注重省电，有高需求，逐渐提高频率，有低需求时，迅速跳到最小频率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Interactive:规则是快升慢降，有高需求，逐渐提高频率，有低需求时，逐渐减低频率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Lulzactive:根据负载逐级升高或者降低频率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Powersave:把频率锁定在设定范围的最小值，负载再高也不升高频率，很省电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Performance:把频率锁定在设定范围的最大值，无论负载如何，CPU都全速运行，很费电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0460" y="5276850"/>
            <a:ext cx="301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CPU </a:t>
            </a:r>
            <a:r>
              <a:rPr lang="zh-CN" altLang="en-US"/>
              <a:t>的利用率高就越耗电 ✖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40460" y="5724525"/>
            <a:ext cx="26606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CPU</a:t>
            </a:r>
            <a:r>
              <a:rPr lang="zh-CN" altLang="en-US"/>
              <a:t>的频率高才越耗电✔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67385" y="1337945"/>
            <a:ext cx="10663555" cy="44361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计算优化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尽量避开浮点运算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除法变乘法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充分利用位移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查表法，直接使用映射关系，但会增加内存，视具体场景来定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利用arm neon指令集做并行运算，需要ARM V7及以上架构CPU才能支持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避免WakeLock使用不当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避免Alarm Manager使用不当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使用Job Scheduler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177800" y="1310640"/>
            <a:ext cx="11730355" cy="42310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WakeLock策略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PARTIAL_WAKE_LOCK:保持CPU 运转，屏幕和键盘灯有可能是关闭的。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SCREEN_DIM_WAKE_LOCK：保持CPU 运转，允许保持屏幕显示但有可能是灰的，允许关闭键盘灯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SCREEN_BRIGHT_WAKE_LOCK：保持CPU 运转，保持屏幕高亮显示，允许关闭键盘灯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FULL_WAKE_LOCK：保持CPU 运转，保持屏幕高亮显示，键盘灯也保持亮度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ACQUIRE_CAUSES_WAKEUP：不会唤醒设备，强制屏幕马上高亮显示，键盘灯开启。有一个例外，如果有notification弹出的话，会唤醒设备。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ON_AFTER_RELEASE：WakeLock 被释放后，维持屏幕亮度一小段时间，减少WakeLock 循环时的闪烁情况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444500" y="1239520"/>
            <a:ext cx="11149330" cy="33102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4种Alarm类型 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RTC_WAKEUP 在指定的时刻（设置Alarm的时候），唤醒设备来触发Intent。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RTC 在一个显式的时间触发Intent，但不唤醒设备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ELAPSED_REALTIME 从设备启动后，如果流逝的时间达到总时间，那么触发Intent，但不唤醒设备。流逝的时间包括设备睡眠的任何时间。注意一点的是，时间流逝的计算点是自从它最后一次启动算起。   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ELAPSED_REALTIME_WAKEUP 从设备启动后，达到流逝的总时间后，如果需要将唤醒设备并触发Intent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50315" y="1671320"/>
            <a:ext cx="10173970" cy="23139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考虑使用Job Scheduler （</a:t>
            </a:r>
            <a:r>
              <a:rPr lang="en-US" altLang="zh-CN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WorkManager</a:t>
            </a: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重要不紧急的任务，可以延迟执行，如定期数据库更新和数据上报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耗电量较大的任务，比如充电时才希望执行备份数据操作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不紧急可以不执行的网络任务，如在Wi-Fi环境预加载数据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可以批量执行的任务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41960" y="1111250"/>
            <a:ext cx="11308080" cy="12649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Doze模式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若判断用户在连续的一段时间内没有使用手机，就延缓终端中APP后台的CPU和网络活动，以达到减少电量消耗的目的。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" y="2376170"/>
            <a:ext cx="11544935" cy="4201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38100"/>
            <a:ext cx="10534650" cy="6210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 txBox="1"/>
          <p:nvPr>
            <p:custDataLst>
              <p:tags r:id="rId1"/>
            </p:custDataLst>
          </p:nvPr>
        </p:nvSpPr>
        <p:spPr>
          <a:xfrm>
            <a:off x="476250" y="241300"/>
            <a:ext cx="10515600" cy="223202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400" spc="38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应用常造成的功耗问题：设计与编码需避免的面向</a:t>
            </a:r>
            <a:endParaRPr lang="zh-CN" altLang="en-US" sz="5400" spc="38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619125" y="2729865"/>
            <a:ext cx="10515600" cy="30499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32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阻止手机休眠</a:t>
            </a:r>
            <a:endParaRPr lang="en-US" altLang="zh-CN" sz="32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32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时常唤醒手机</a:t>
            </a:r>
            <a:endParaRPr lang="en-US" altLang="zh-CN" sz="32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32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后台频繁运行</a:t>
            </a:r>
            <a:endParaRPr lang="en-US" altLang="zh-CN" sz="32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32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过度绘制</a:t>
            </a:r>
            <a:endParaRPr lang="zh-CN" altLang="en-US" sz="32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43239" y="222930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Wakelock</a:t>
            </a:r>
            <a:r>
              <a:rPr lang="en-US" altLang="zh-CN" dirty="0" smtClean="0"/>
              <a:t> (1/4)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0000"/>
          </a:bodyPr>
          <a:lstStyle/>
          <a:p>
            <a:r>
              <a:rPr lang="en-US" altLang="zh-CN" dirty="0" smtClean="0"/>
              <a:t>Partial </a:t>
            </a:r>
            <a:r>
              <a:rPr lang="en-US" altLang="zh-CN" dirty="0" err="1" smtClean="0"/>
              <a:t>wakelock</a:t>
            </a:r>
            <a:r>
              <a:rPr lang="zh-CN" altLang="en-US" dirty="0" smtClean="0"/>
              <a:t>：阻止 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休眠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Wakelock</a:t>
            </a:r>
            <a:r>
              <a:rPr lang="en-US" altLang="zh-CN" dirty="0" smtClean="0"/>
              <a:t> </a:t>
            </a:r>
            <a:r>
              <a:rPr lang="zh-CN" altLang="en-US" dirty="0" smtClean="0"/>
              <a:t>默认是引用计数（</a:t>
            </a:r>
            <a:r>
              <a:rPr lang="en-US" altLang="zh-CN" dirty="0" smtClean="0"/>
              <a:t>reference counted</a:t>
            </a:r>
            <a:r>
              <a:rPr lang="zh-CN" altLang="en-US" dirty="0" smtClean="0"/>
              <a:t>） 行为，同一 </a:t>
            </a:r>
            <a:r>
              <a:rPr lang="en-US" altLang="zh-CN" dirty="0" err="1" smtClean="0"/>
              <a:t>wakelock</a:t>
            </a:r>
            <a:r>
              <a:rPr lang="en-US" altLang="zh-CN" dirty="0" smtClean="0"/>
              <a:t> </a:t>
            </a:r>
            <a:r>
              <a:rPr lang="zh-CN" altLang="en-US" dirty="0" smtClean="0"/>
              <a:t>呼叫几次 </a:t>
            </a:r>
            <a:r>
              <a:rPr lang="en-US" altLang="zh-CN" dirty="0" smtClean="0"/>
              <a:t>acquire()</a:t>
            </a:r>
            <a:r>
              <a:rPr lang="zh-CN" altLang="en-US" dirty="0" smtClean="0"/>
              <a:t>，就需搭配几次 </a:t>
            </a:r>
            <a:r>
              <a:rPr lang="en-US" altLang="zh-CN" dirty="0" smtClean="0"/>
              <a:t>release() </a:t>
            </a:r>
            <a:r>
              <a:rPr lang="zh-CN" altLang="en-US" dirty="0" smtClean="0"/>
              <a:t>才能真正释放</a:t>
            </a:r>
            <a:endParaRPr lang="en-US" altLang="zh-CN" dirty="0" smtClean="0"/>
          </a:p>
          <a:p>
            <a:r>
              <a:rPr lang="zh-CN" altLang="en-US" dirty="0" smtClean="0"/>
              <a:t>若 </a:t>
            </a:r>
            <a:r>
              <a:rPr lang="en-US" altLang="zh-CN" dirty="0" err="1" smtClean="0"/>
              <a:t>wakelock</a:t>
            </a:r>
            <a:r>
              <a:rPr lang="en-US" altLang="zh-CN" dirty="0" smtClean="0"/>
              <a:t> </a:t>
            </a:r>
            <a:r>
              <a:rPr lang="zh-CN" altLang="en-US" dirty="0" smtClean="0"/>
              <a:t>已释放，再呼叫 </a:t>
            </a:r>
            <a:r>
              <a:rPr lang="en-US" altLang="zh-CN" dirty="0" smtClean="0"/>
              <a:t>release() </a:t>
            </a:r>
            <a:r>
              <a:rPr lang="zh-CN" altLang="en-US" dirty="0" smtClean="0"/>
              <a:t>就会丢出 </a:t>
            </a:r>
            <a:r>
              <a:rPr lang="en-US" altLang="zh-CN" dirty="0" err="1" smtClean="0"/>
              <a:t>RuntimeException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49172" y="1619896"/>
            <a:ext cx="9808397" cy="5835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anose="02070309020205020404" pitchFamily="49" charset="0"/>
              </a:rPr>
              <a:t>AndroidManifest.xml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&lt;uses-permission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android:name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="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android.permission.WAKE_LOCK</a:t>
            </a:r>
            <a:r>
              <a:rPr lang="en-US" altLang="zh-TW" sz="1600" dirty="0" smtClean="0">
                <a:latin typeface="Courier New" panose="02070309020205020404" pitchFamily="49" charset="0"/>
              </a:rPr>
              <a:t>" /&gt;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49172" y="2506144"/>
            <a:ext cx="9808397" cy="18148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PowerManager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(POWER_SERVICE);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600" dirty="0" smtClean="0">
                <a:latin typeface="Courier New" panose="02070309020205020404" pitchFamily="49" charset="0"/>
              </a:rPr>
              <a:t>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powerManager.newWakeLock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PowerManager.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PARTIAL_WAKE_LOCK</a:t>
            </a:r>
            <a:r>
              <a:rPr lang="en-US" altLang="zh-TW" sz="1600" dirty="0" smtClean="0">
                <a:latin typeface="Courier New" panose="02070309020205020404" pitchFamily="49" charset="0"/>
              </a:rPr>
              <a:t>,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"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MyWakelockTag</a:t>
            </a:r>
            <a:r>
              <a:rPr lang="en-US" altLang="zh-TW" sz="1600" dirty="0" smtClean="0">
                <a:latin typeface="Courier New" panose="02070309020205020404" pitchFamily="49" charset="0"/>
              </a:rPr>
              <a:t>");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wakeLock.acquire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();</a:t>
            </a:r>
            <a:endParaRPr lang="en-US" altLang="zh-TW" sz="1600" b="1" dirty="0" smtClean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// ...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if (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wakeLock.isHeld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wakeLock.release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();</a:t>
            </a:r>
            <a:endParaRPr lang="en-US" altLang="zh-TW" sz="1600" b="1" dirty="0">
              <a:solidFill>
                <a:srgbClr val="0000CC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Wakelock</a:t>
            </a:r>
            <a:r>
              <a:rPr lang="en-US" altLang="zh-CN" dirty="0" smtClean="0"/>
              <a:t> (2/4)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进阶用法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58718" y="1524669"/>
            <a:ext cx="9808397" cy="27997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anose="02070309020205020404" pitchFamily="49" charset="0"/>
              </a:rPr>
              <a:t>public final class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WakeLock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设定在多少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ms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后自动放掉 </a:t>
            </a:r>
            <a:r>
              <a:rPr lang="en-US" altLang="zh-TW" sz="1600" b="1" dirty="0" err="1" smtClean="0">
                <a:solidFill>
                  <a:srgbClr val="006600"/>
                </a:solidFill>
                <a:latin typeface="Courier New" panose="02070309020205020404" pitchFamily="49" charset="0"/>
              </a:rPr>
              <a:t>wakelock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  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建议应用撰写时，只要预期仅在后台运行一段时间，</a:t>
            </a:r>
            <a:endParaRPr lang="zh-CN" altLang="en-US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可以此法避免应用遇到未预期状况没放掉 </a:t>
            </a:r>
            <a:r>
              <a:rPr lang="en-US" altLang="zh-TW" sz="1600" b="1" dirty="0" err="1" smtClean="0">
                <a:solidFill>
                  <a:srgbClr val="006600"/>
                </a:solidFill>
                <a:latin typeface="Courier New" panose="02070309020205020404" pitchFamily="49" charset="0"/>
              </a:rPr>
              <a:t>wakelock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public void 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acquire(long timeout);</a:t>
            </a:r>
            <a:endParaRPr lang="en-US" altLang="zh-TW" sz="1600" b="1" dirty="0" smtClean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  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可以用此函数关掉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reference counted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行为</a:t>
            </a:r>
            <a:endParaRPr lang="zh-CN" altLang="en-US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CN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release()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一次即真正释放 </a:t>
            </a:r>
            <a:r>
              <a:rPr lang="en-US" altLang="zh-TW" sz="1600" b="1" dirty="0" err="1" smtClean="0">
                <a:solidFill>
                  <a:srgbClr val="006600"/>
                </a:solidFill>
                <a:latin typeface="Courier New" panose="02070309020205020404" pitchFamily="49" charset="0"/>
              </a:rPr>
              <a:t>wakelock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public void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setReferenceCounted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boolean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value);</a:t>
            </a:r>
            <a:endParaRPr lang="en-US" altLang="zh-TW" sz="1600" b="1" dirty="0" smtClean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}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Wakelock</a:t>
            </a:r>
            <a:r>
              <a:rPr lang="en-US" altLang="zh-CN" dirty="0" smtClean="0"/>
              <a:t> (3/4)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Activity </a:t>
            </a:r>
            <a:r>
              <a:rPr lang="zh-CN" altLang="en-US" dirty="0" smtClean="0"/>
              <a:t>使用过程中，若需阻止手机灭屏，勿使用 </a:t>
            </a:r>
            <a:r>
              <a:rPr lang="en-US" altLang="zh-CN" dirty="0" smtClean="0"/>
              <a:t>FULL_WAKE_LOCK</a:t>
            </a:r>
            <a:r>
              <a:rPr lang="zh-CN" altLang="en-US" dirty="0" smtClean="0"/>
              <a:t>，应使用以下两者之一的方法，好处是框架会自动处理相关 </a:t>
            </a:r>
            <a:r>
              <a:rPr lang="en-US" altLang="zh-CN" dirty="0" err="1" smtClean="0"/>
              <a:t>wakelock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的释放与重新获得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方法一：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方法二：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49126" y="3263774"/>
            <a:ext cx="9808397" cy="18148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anose="02070309020205020404" pitchFamily="49" charset="0"/>
              </a:rPr>
              <a:t>public class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MainActivity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extends Activity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@Override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protected void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onCreate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(Bundle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savedInstanceState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super.onCreate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savedInstanceState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setContentView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R.layout.activity_main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getWindow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().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addFlags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WindowManager.LayoutParams.FLAG_KEEP_SCREEN_ON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);</a:t>
            </a:r>
            <a:endParaRPr lang="en-US" altLang="zh-TW" sz="1600" b="1" dirty="0" smtClean="0">
              <a:solidFill>
                <a:srgbClr val="0000CC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}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49126" y="5295838"/>
            <a:ext cx="9808397" cy="15684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&lt;</a:t>
            </a:r>
            <a:r>
              <a:rPr lang="en-US" altLang="zh-CN" sz="1600" dirty="0" err="1" smtClean="0"/>
              <a:t>RelativeLayout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xmlns:android</a:t>
            </a:r>
            <a:r>
              <a:rPr lang="en-US" altLang="zh-CN" sz="1600" dirty="0" smtClean="0"/>
              <a:t>="http://schemas.android.com/apk/res/android"</a:t>
            </a:r>
            <a:br>
              <a:rPr lang="en-US" altLang="zh-CN" sz="1600" dirty="0" smtClean="0"/>
            </a:br>
            <a:r>
              <a:rPr lang="en-US" altLang="zh-CN" sz="1600" dirty="0" smtClean="0"/>
              <a:t>    </a:t>
            </a:r>
            <a:r>
              <a:rPr lang="en-US" altLang="zh-CN" sz="1600" dirty="0" err="1" smtClean="0"/>
              <a:t>android:layout_width</a:t>
            </a:r>
            <a:r>
              <a:rPr lang="en-US" altLang="zh-CN" sz="1600" dirty="0" smtClean="0"/>
              <a:t>="</a:t>
            </a:r>
            <a:r>
              <a:rPr lang="en-US" altLang="zh-CN" sz="1600" dirty="0" err="1" smtClean="0"/>
              <a:t>match_parent</a:t>
            </a:r>
            <a:r>
              <a:rPr lang="en-US" altLang="zh-CN" sz="1600" dirty="0" smtClean="0"/>
              <a:t>"</a:t>
            </a:r>
            <a:br>
              <a:rPr lang="en-US" altLang="zh-CN" sz="1600" dirty="0" smtClean="0"/>
            </a:br>
            <a:r>
              <a:rPr lang="en-US" altLang="zh-CN" sz="1600" dirty="0" smtClean="0"/>
              <a:t>    </a:t>
            </a:r>
            <a:r>
              <a:rPr lang="en-US" altLang="zh-CN" sz="1600" dirty="0" err="1" smtClean="0"/>
              <a:t>android:layout_height</a:t>
            </a:r>
            <a:r>
              <a:rPr lang="en-US" altLang="zh-CN" sz="1600" dirty="0" smtClean="0"/>
              <a:t>="</a:t>
            </a:r>
            <a:r>
              <a:rPr lang="en-US" altLang="zh-CN" sz="1600" dirty="0" err="1" smtClean="0"/>
              <a:t>match_parent</a:t>
            </a:r>
            <a:r>
              <a:rPr lang="en-US" altLang="zh-CN" sz="1600" dirty="0" smtClean="0"/>
              <a:t>"</a:t>
            </a:r>
            <a:br>
              <a:rPr lang="en-US" altLang="zh-CN" sz="1600" dirty="0" smtClean="0"/>
            </a:br>
            <a:r>
              <a:rPr lang="en-US" altLang="zh-CN" sz="1600" dirty="0" smtClean="0"/>
              <a:t>    </a:t>
            </a:r>
            <a:r>
              <a:rPr lang="en-US" altLang="zh-CN" sz="1600" b="1" dirty="0" err="1" smtClean="0">
                <a:solidFill>
                  <a:srgbClr val="0000CC"/>
                </a:solidFill>
              </a:rPr>
              <a:t>android:keepScreenOn</a:t>
            </a:r>
            <a:r>
              <a:rPr lang="en-US" altLang="zh-CN" sz="1600" b="1" dirty="0" smtClean="0">
                <a:solidFill>
                  <a:srgbClr val="0000CC"/>
                </a:solidFill>
              </a:rPr>
              <a:t>="true" </a:t>
            </a:r>
            <a:r>
              <a:rPr lang="en-US" altLang="zh-CN" sz="1600" b="1" dirty="0" smtClean="0"/>
              <a:t>&gt;</a:t>
            </a:r>
            <a:br>
              <a:rPr lang="en-US" altLang="zh-CN" sz="1600" dirty="0" smtClean="0"/>
            </a:br>
            <a:r>
              <a:rPr lang="en-US" altLang="zh-CN" sz="1600" dirty="0" smtClean="0"/>
              <a:t>    ...</a:t>
            </a:r>
            <a:br>
              <a:rPr lang="en-US" altLang="zh-CN" sz="1600" dirty="0" smtClean="0"/>
            </a:br>
            <a:r>
              <a:rPr lang="en-US" altLang="zh-CN" sz="1600" dirty="0" smtClean="0"/>
              <a:t>&lt;/</a:t>
            </a:r>
            <a:r>
              <a:rPr lang="en-US" altLang="zh-CN" sz="1600" dirty="0" err="1" smtClean="0"/>
              <a:t>RelativeLayout</a:t>
            </a:r>
            <a:r>
              <a:rPr lang="en-US" altLang="zh-CN" sz="1600" dirty="0" smtClean="0"/>
              <a:t>&gt;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Wakelock</a:t>
            </a:r>
            <a:r>
              <a:rPr lang="en-US" altLang="zh-CN" dirty="0" smtClean="0"/>
              <a:t> (4/4)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设计与编程上可使用 </a:t>
            </a:r>
            <a:r>
              <a:rPr lang="en-US" altLang="zh-CN" dirty="0" smtClean="0"/>
              <a:t>partial </a:t>
            </a:r>
            <a:r>
              <a:rPr lang="en-US" altLang="zh-CN" dirty="0" err="1" smtClean="0"/>
              <a:t>wakelock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的场合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44399" y="1619896"/>
          <a:ext cx="7618095" cy="3630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845"/>
                <a:gridCol w="5683250"/>
              </a:tblGrid>
              <a:tr h="582930"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应用组件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是否允许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Activity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不允许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</a:tr>
              <a:tr h="48768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Provider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不允许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</a:tr>
              <a:tr h="121920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Service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允许，但尽可能少用。最好在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acquire </a:t>
                      </a:r>
                      <a:r>
                        <a:rPr lang="zh-CN" altLang="en-US" sz="2400" baseline="0" dirty="0" smtClean="0"/>
                        <a:t>时使用 </a:t>
                      </a:r>
                      <a:r>
                        <a:rPr lang="en-US" altLang="zh-CN" sz="2400" baseline="0" dirty="0" smtClean="0"/>
                        <a:t>timeout</a:t>
                      </a:r>
                      <a:r>
                        <a:rPr lang="zh-CN" altLang="en-US" sz="2400" baseline="0" dirty="0" smtClean="0"/>
                        <a:t>；咬住 </a:t>
                      </a:r>
                      <a:r>
                        <a:rPr lang="en-US" altLang="zh-CN" sz="2400" baseline="0" dirty="0" err="1" smtClean="0"/>
                        <a:t>wakelock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zh-CN" altLang="en-US" sz="2400" baseline="0" dirty="0" smtClean="0"/>
                        <a:t>时间尽可能缩短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</a:tr>
              <a:tr h="8534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Receiver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不允许。框架虽提供 </a:t>
                      </a:r>
                      <a:r>
                        <a:rPr lang="en-US" altLang="zh-CN" sz="2400" baseline="0" dirty="0" err="1" smtClean="0"/>
                        <a:t>WakefulBroadcastReceiver</a:t>
                      </a:r>
                      <a:r>
                        <a:rPr lang="en-US" altLang="zh-CN" sz="2400" baseline="0" dirty="0" smtClean="0"/>
                        <a:t> </a:t>
                      </a:r>
                      <a:r>
                        <a:rPr lang="zh-CN" altLang="en-US" sz="2400" baseline="0" dirty="0" smtClean="0"/>
                        <a:t>机制，但别用</a:t>
                      </a:r>
                      <a:endParaRPr lang="zh-CN" altLang="en-US" sz="2400" dirty="0"/>
                    </a:p>
                  </a:txBody>
                  <a:tcPr marL="121889" marR="121889" marT="60944" marB="6094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20800"/>
            <a:ext cx="10515600" cy="4351338"/>
          </a:xfrm>
        </p:spPr>
        <p:txBody>
          <a:bodyPr/>
          <a:lstStyle/>
          <a:p>
            <a:r>
              <a:rPr lang="zh-CN" altLang="en-US" sz="1865" dirty="0" smtClean="0"/>
              <a:t>需使用 </a:t>
            </a:r>
            <a:r>
              <a:rPr lang="en-US" altLang="zh-CN" sz="1865" dirty="0" smtClean="0"/>
              <a:t>alarm </a:t>
            </a:r>
            <a:r>
              <a:rPr lang="zh-CN" altLang="en-US" sz="1865" dirty="0" smtClean="0"/>
              <a:t>的场合</a:t>
            </a:r>
            <a:endParaRPr lang="en-US" altLang="zh-CN" sz="1865" dirty="0" smtClean="0"/>
          </a:p>
          <a:p>
            <a:pPr lvl="1"/>
            <a:r>
              <a:rPr lang="zh-CN" altLang="en-US" sz="1600" dirty="0" smtClean="0"/>
              <a:t>应用进程即使不存在，也需在某段时间在后台启动做事。例如：定时与服务器同步邮件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r>
              <a:rPr lang="en-US" altLang="zh-CN" sz="1865" dirty="0" smtClean="0"/>
              <a:t>4 </a:t>
            </a:r>
            <a:r>
              <a:rPr lang="zh-CN" altLang="en-US" sz="1865" dirty="0" smtClean="0"/>
              <a:t>种 </a:t>
            </a:r>
            <a:r>
              <a:rPr lang="en-US" altLang="zh-CN" sz="1865" dirty="0" smtClean="0"/>
              <a:t>alarm</a:t>
            </a:r>
            <a:endParaRPr lang="en-US" altLang="zh-CN" sz="1865" dirty="0" smtClean="0"/>
          </a:p>
          <a:p>
            <a:pPr lvl="1"/>
            <a:r>
              <a:rPr lang="en-US" altLang="zh-CN" sz="1600" dirty="0" smtClean="0"/>
              <a:t>ELAPSED_REALTIME</a:t>
            </a:r>
            <a:r>
              <a:rPr lang="zh-CN" altLang="en-US" sz="1600" dirty="0" smtClean="0"/>
              <a:t>：在多少 </a:t>
            </a:r>
            <a:r>
              <a:rPr lang="en-US" altLang="zh-CN" sz="1600" dirty="0" smtClean="0"/>
              <a:t>ms </a:t>
            </a:r>
            <a:r>
              <a:rPr lang="zh-CN" altLang="en-US" sz="1600" dirty="0" smtClean="0"/>
              <a:t>后呼叫指定的 </a:t>
            </a:r>
            <a:r>
              <a:rPr lang="en-US" altLang="zh-CN" sz="1600" dirty="0" err="1" smtClean="0"/>
              <a:t>PendingIntent</a:t>
            </a:r>
            <a:r>
              <a:rPr lang="zh-CN" altLang="en-US" sz="1600" dirty="0" smtClean="0"/>
              <a:t>。若当时手机处于休眠，会延迟到手机醒来时 （屏幕可能还是关的）才做</a:t>
            </a:r>
            <a:endParaRPr lang="en-US" altLang="zh-CN" sz="1600" dirty="0" smtClean="0"/>
          </a:p>
          <a:p>
            <a:pPr lvl="1"/>
            <a:r>
              <a:rPr lang="en-US" altLang="zh-CN" sz="1600" dirty="0" smtClean="0">
                <a:solidFill>
                  <a:srgbClr val="FF0000"/>
                </a:solidFill>
              </a:rPr>
              <a:t>ELAPSED_REALTIME_WAKEUP</a:t>
            </a:r>
            <a:r>
              <a:rPr lang="zh-CN" altLang="en-US" sz="1600" dirty="0" smtClean="0"/>
              <a:t>：在多少 </a:t>
            </a:r>
            <a:r>
              <a:rPr lang="en-US" altLang="zh-CN" sz="1600" dirty="0" smtClean="0"/>
              <a:t>ms </a:t>
            </a:r>
            <a:r>
              <a:rPr lang="zh-CN" altLang="en-US" sz="1600" dirty="0" smtClean="0"/>
              <a:t>后呼叫指定的 </a:t>
            </a:r>
            <a:r>
              <a:rPr lang="en-US" altLang="zh-CN" sz="1600" dirty="0" err="1" smtClean="0"/>
              <a:t>PendingIntent</a:t>
            </a:r>
            <a:r>
              <a:rPr lang="zh-CN" altLang="en-US" sz="1600" dirty="0" smtClean="0"/>
              <a:t>。若当时手机处于休眠，会唤醒手机做事，同时休眠期间被延迟的事也会一起执行。是最常见的耗电凶手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RTC</a:t>
            </a:r>
            <a:r>
              <a:rPr lang="zh-CN" altLang="en-US" sz="1600" dirty="0" smtClean="0"/>
              <a:t>：在指定的某段时间做事。若当时手机处于休眠，会延迟到手机醒来时 （屏幕可能还是关的）才做</a:t>
            </a:r>
            <a:endParaRPr lang="en-US" altLang="zh-CN" sz="1600" dirty="0" smtClean="0"/>
          </a:p>
          <a:p>
            <a:pPr lvl="1"/>
            <a:r>
              <a:rPr lang="en-US" altLang="zh-CN" sz="1600" dirty="0" smtClean="0">
                <a:solidFill>
                  <a:srgbClr val="FF0000"/>
                </a:solidFill>
              </a:rPr>
              <a:t>RTC_WAKEUP</a:t>
            </a:r>
            <a:r>
              <a:rPr lang="zh-CN" altLang="en-US" sz="1600" dirty="0" smtClean="0"/>
              <a:t>：在指定的某段时间做事。若当时手机处于休眠，会唤醒手机做事，同时休眠期间被延迟的事也会一起执行。通常用于闹钟、记事提醒等</a:t>
            </a:r>
            <a:endParaRPr lang="en-US" altLang="zh-CN" sz="1600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91979" y="4366266"/>
            <a:ext cx="9808397" cy="23552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335" dirty="0" err="1" smtClean="0">
                <a:latin typeface="Courier New" panose="02070309020205020404" pitchFamily="49" charset="0"/>
              </a:rPr>
              <a:t>alarmMgr</a:t>
            </a:r>
            <a:r>
              <a:rPr lang="en-US" altLang="zh-TW" sz="1335" dirty="0" smtClean="0">
                <a:latin typeface="Courier New" panose="02070309020205020404" pitchFamily="49" charset="0"/>
              </a:rPr>
              <a:t> = (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AlarmManager</a:t>
            </a:r>
            <a:r>
              <a:rPr lang="en-US" altLang="zh-TW" sz="1335" dirty="0" smtClean="0">
                <a:latin typeface="Courier New" panose="02070309020205020404" pitchFamily="49" charset="0"/>
              </a:rPr>
              <a:t>)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context.getSystemService</a:t>
            </a:r>
            <a:r>
              <a:rPr lang="en-US" altLang="zh-TW" sz="1335" dirty="0" smtClean="0">
                <a:latin typeface="Courier New" panose="02070309020205020404" pitchFamily="49" charset="0"/>
              </a:rPr>
              <a:t>(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Context.ALARM_SERVICE</a:t>
            </a:r>
            <a:r>
              <a:rPr lang="en-US" altLang="zh-TW" sz="1335" dirty="0" smtClean="0">
                <a:latin typeface="Courier New" panose="02070309020205020404" pitchFamily="49" charset="0"/>
              </a:rPr>
              <a:t>);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smtClean="0">
                <a:latin typeface="Courier New" panose="02070309020205020404" pitchFamily="49" charset="0"/>
              </a:rPr>
              <a:t>Intent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intent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 = new Intent(context,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AlarmReceiver.class</a:t>
            </a:r>
            <a:r>
              <a:rPr lang="en-US" altLang="zh-TW" sz="1335" dirty="0" smtClean="0">
                <a:latin typeface="Courier New" panose="02070309020205020404" pitchFamily="49" charset="0"/>
              </a:rPr>
              <a:t>);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err="1" smtClean="0">
                <a:latin typeface="Courier New" panose="02070309020205020404" pitchFamily="49" charset="0"/>
              </a:rPr>
              <a:t>alarmIntent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 =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PendingIntent.getBroadcast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(context, 0, intent, 0);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err="1" smtClean="0">
                <a:latin typeface="Courier New" panose="02070309020205020404" pitchFamily="49" charset="0"/>
              </a:rPr>
              <a:t>alarmMgr.set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(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AlarmManager.ELAPSED_REALTIMEP</a:t>
            </a:r>
            <a:r>
              <a:rPr lang="en-US" altLang="zh-TW" sz="1335" dirty="0" smtClean="0">
                <a:latin typeface="Courier New" panose="02070309020205020404" pitchFamily="49" charset="0"/>
              </a:rPr>
              <a:t>,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smtClean="0">
                <a:latin typeface="Courier New" panose="02070309020205020404" pitchFamily="49" charset="0"/>
              </a:rPr>
              <a:t>       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SystemClock.elapsedRealtime</a:t>
            </a:r>
            <a:r>
              <a:rPr lang="en-US" altLang="zh-TW" sz="1335" dirty="0" smtClean="0">
                <a:latin typeface="Courier New" panose="02070309020205020404" pitchFamily="49" charset="0"/>
              </a:rPr>
              <a:t>() +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smtClean="0">
                <a:latin typeface="Courier New" panose="02070309020205020404" pitchFamily="49" charset="0"/>
              </a:rPr>
              <a:t>        60 * 1000,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alarmIntent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);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err="1" smtClean="0">
                <a:latin typeface="Courier New" panose="02070309020205020404" pitchFamily="49" charset="0"/>
              </a:rPr>
              <a:t>alarmMgr.setInexactRepeating</a:t>
            </a:r>
            <a:r>
              <a:rPr lang="en-US" altLang="zh-TW" sz="1335" dirty="0" smtClean="0">
                <a:latin typeface="Courier New" panose="02070309020205020404" pitchFamily="49" charset="0"/>
              </a:rPr>
              <a:t>(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AlarmManager.ELAPSED_REALTIME</a:t>
            </a:r>
            <a:r>
              <a:rPr lang="en-US" altLang="zh-TW" sz="1335" dirty="0" smtClean="0">
                <a:latin typeface="Courier New" panose="02070309020205020404" pitchFamily="49" charset="0"/>
              </a:rPr>
              <a:t>,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smtClean="0">
                <a:latin typeface="Courier New" panose="02070309020205020404" pitchFamily="49" charset="0"/>
              </a:rPr>
              <a:t>       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AlarmManager.INTERVAL_HALF_HOUR</a:t>
            </a:r>
            <a:r>
              <a:rPr lang="en-US" altLang="zh-TW" sz="1335" dirty="0" smtClean="0">
                <a:latin typeface="Courier New" panose="02070309020205020404" pitchFamily="49" charset="0"/>
              </a:rPr>
              <a:t>,</a:t>
            </a:r>
            <a:endParaRPr lang="en-US" altLang="zh-TW" sz="1335" dirty="0" smtClean="0">
              <a:latin typeface="Courier New" panose="02070309020205020404" pitchFamily="49" charset="0"/>
            </a:endParaRPr>
          </a:p>
          <a:p>
            <a:r>
              <a:rPr lang="en-US" altLang="zh-TW" sz="1335" dirty="0" smtClean="0">
                <a:latin typeface="Courier New" panose="02070309020205020404" pitchFamily="49" charset="0"/>
              </a:rPr>
              <a:t>       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AlarmManager.INTERVAL_HALF_HOUR</a:t>
            </a:r>
            <a:r>
              <a:rPr lang="en-US" altLang="zh-TW" sz="1335" dirty="0" smtClean="0">
                <a:latin typeface="Courier New" panose="02070309020205020404" pitchFamily="49" charset="0"/>
              </a:rPr>
              <a:t>, </a:t>
            </a:r>
            <a:r>
              <a:rPr lang="en-US" altLang="zh-TW" sz="1335" dirty="0" err="1" smtClean="0">
                <a:latin typeface="Courier New" panose="02070309020205020404" pitchFamily="49" charset="0"/>
              </a:rPr>
              <a:t>alarmIntent</a:t>
            </a:r>
            <a:r>
              <a:rPr lang="en-US" altLang="zh-TW" sz="1335" dirty="0" smtClean="0">
                <a:latin typeface="Courier New" panose="02070309020205020404" pitchFamily="49" charset="0"/>
              </a:rPr>
              <a:t>);</a:t>
            </a:r>
            <a:endParaRPr lang="en-US" altLang="zh-TW" sz="1335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Alarm </a:t>
            </a:r>
            <a:r>
              <a:rPr lang="zh-CN" altLang="en-US" dirty="0" smtClean="0"/>
              <a:t>的准时性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7225" y="1311275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由于 </a:t>
            </a:r>
            <a:r>
              <a:rPr lang="en-US" altLang="zh-CN" dirty="0" smtClean="0"/>
              <a:t>ELAPSED_TIME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RTC </a:t>
            </a:r>
            <a:r>
              <a:rPr lang="zh-CN" altLang="en-US" dirty="0" smtClean="0"/>
              <a:t>在手机休眠时不会唤醒手机，故一定不准时</a:t>
            </a:r>
            <a:endParaRPr lang="en-US" altLang="zh-CN" dirty="0" smtClean="0"/>
          </a:p>
          <a:p>
            <a:r>
              <a:rPr lang="zh-CN" altLang="en-US" dirty="0" smtClean="0"/>
              <a:t>下表是针对 </a:t>
            </a:r>
            <a:r>
              <a:rPr lang="en-US" altLang="zh-CN" dirty="0" smtClean="0"/>
              <a:t>WAKEUP alarm </a:t>
            </a:r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graphicFrame>
        <p:nvGraphicFramePr>
          <p:cNvPr id="5" name="内容占位符 4"/>
          <p:cNvGraphicFramePr/>
          <p:nvPr/>
        </p:nvGraphicFramePr>
        <p:xfrm>
          <a:off x="439732" y="2696130"/>
          <a:ext cx="10950575" cy="408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865"/>
                <a:gridCol w="2284730"/>
                <a:gridCol w="2475865"/>
                <a:gridCol w="3333115"/>
              </a:tblGrid>
              <a:tr h="60960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应用的 </a:t>
                      </a:r>
                      <a:r>
                        <a:rPr lang="en-US" altLang="zh-CN" sz="1600" dirty="0" smtClean="0"/>
                        <a:t>API Level</a:t>
                      </a:r>
                      <a:r>
                        <a:rPr lang="en-US" altLang="zh-CN" sz="1600" baseline="0" dirty="0" smtClean="0"/>
                        <a:t> &lt; 19 (&lt; </a:t>
                      </a:r>
                      <a:r>
                        <a:rPr lang="en-US" altLang="zh-CN" sz="1600" baseline="0" dirty="0" err="1" smtClean="0"/>
                        <a:t>KitKat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API level  19 ~ 22</a:t>
                      </a:r>
                      <a:endParaRPr lang="en-US" altLang="zh-CN" sz="1600" dirty="0" smtClean="0"/>
                    </a:p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KitKat</a:t>
                      </a:r>
                      <a:r>
                        <a:rPr lang="en-US" altLang="zh-CN" sz="1600" dirty="0" smtClean="0"/>
                        <a:t> ~ Lollipop)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API level &gt;= 23</a:t>
                      </a:r>
                      <a:endParaRPr lang="en-US" altLang="zh-CN" sz="1600" dirty="0" smtClean="0"/>
                    </a:p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Mashmallow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</a:tr>
              <a:tr h="415925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set()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不准时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不准时，且 </a:t>
                      </a:r>
                      <a:r>
                        <a:rPr lang="en-US" altLang="zh-CN" sz="1600" dirty="0" smtClean="0"/>
                        <a:t>Doze </a:t>
                      </a:r>
                      <a:r>
                        <a:rPr lang="zh-CN" altLang="en-US" sz="1600" dirty="0" smtClean="0"/>
                        <a:t>时不执行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setRepeating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 </a:t>
                      </a:r>
                      <a:endParaRPr lang="en-US" altLang="zh-CN" sz="1600" dirty="0" smtClean="0"/>
                    </a:p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zh-CN" altLang="en-US" sz="1600" dirty="0" smtClean="0"/>
                        <a:t>处罚使用周期性 </a:t>
                      </a:r>
                      <a:r>
                        <a:rPr lang="en-US" altLang="zh-CN" sz="1600" dirty="0" smtClean="0"/>
                        <a:t>alarm)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不准时，且</a:t>
                      </a:r>
                      <a:r>
                        <a:rPr lang="en-US" altLang="zh-CN" sz="1600" dirty="0" smtClean="0"/>
                        <a:t>Doze </a:t>
                      </a:r>
                      <a:r>
                        <a:rPr lang="zh-CN" altLang="en-US" sz="1600" dirty="0" smtClean="0"/>
                        <a:t>时不执行</a:t>
                      </a:r>
                      <a:endParaRPr lang="zh-CN" altLang="en-US" sz="1600" dirty="0" smtClean="0"/>
                    </a:p>
                    <a:p>
                      <a:endParaRPr lang="zh-CN" altLang="en-US" sz="1600" dirty="0"/>
                    </a:p>
                  </a:txBody>
                  <a:tcPr marL="121889" marR="121889" marT="60944" marB="60944"/>
                </a:tc>
              </a:tr>
              <a:tr h="41656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setInexactRepeating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 </a:t>
                      </a:r>
                      <a:endParaRPr lang="en-US" altLang="zh-CN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 </a:t>
                      </a:r>
                      <a:endParaRPr lang="en-US" altLang="zh-CN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 ，且</a:t>
                      </a:r>
                      <a:r>
                        <a:rPr lang="en-US" altLang="zh-CN" sz="1600" dirty="0" smtClean="0"/>
                        <a:t>Doze </a:t>
                      </a:r>
                      <a:r>
                        <a:rPr lang="zh-CN" altLang="en-US" sz="1600" dirty="0" smtClean="0"/>
                        <a:t>时不执行</a:t>
                      </a:r>
                      <a:endParaRPr lang="en-US" altLang="zh-CN" sz="1600" dirty="0" smtClean="0"/>
                    </a:p>
                  </a:txBody>
                  <a:tcPr marL="121889" marR="121889" marT="60944" marB="60944"/>
                </a:tc>
              </a:tr>
              <a:tr h="415925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setExact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平时准时，但 </a:t>
                      </a:r>
                      <a:r>
                        <a:rPr lang="en-US" altLang="zh-CN" sz="1600" dirty="0" smtClean="0"/>
                        <a:t>Doze </a:t>
                      </a:r>
                      <a:r>
                        <a:rPr lang="zh-CN" altLang="en-US" sz="1600" dirty="0" smtClean="0"/>
                        <a:t>时不执行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</a:tr>
              <a:tr h="41656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setWindow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/>
                        <a:t>N/A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不准时，且</a:t>
                      </a:r>
                      <a:r>
                        <a:rPr lang="en-US" altLang="zh-CN" sz="1600" dirty="0" smtClean="0"/>
                        <a:t>Doze </a:t>
                      </a:r>
                      <a:r>
                        <a:rPr lang="zh-CN" altLang="en-US" sz="1600" dirty="0" smtClean="0"/>
                        <a:t>时不执行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setAlarmClock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准时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</a:tr>
              <a:tr h="415925"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setAndAllowWhileIdle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不准时，但允许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Doze </a:t>
                      </a:r>
                      <a:r>
                        <a:rPr lang="zh-CN" altLang="en-US" sz="1600" baseline="0" dirty="0" smtClean="0"/>
                        <a:t>时执行</a:t>
                      </a:r>
                      <a:endParaRPr lang="en-US" altLang="zh-CN" sz="1600" dirty="0" smtClean="0"/>
                    </a:p>
                  </a:txBody>
                  <a:tcPr marL="121889" marR="121889" marT="60944" marB="60944"/>
                </a:tc>
              </a:tr>
              <a:tr h="416560">
                <a:tc>
                  <a:txBody>
                    <a:bodyPr/>
                    <a:lstStyle/>
                    <a:p>
                      <a:r>
                        <a:rPr lang="en-US" altLang="zh-CN" sz="1600" smtClean="0"/>
                        <a:t>setExactAndAllowWhileIdle()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N/A</a:t>
                      </a:r>
                      <a:endParaRPr lang="zh-CN" altLang="en-US" sz="1600" dirty="0"/>
                    </a:p>
                  </a:txBody>
                  <a:tcPr marL="121889" marR="121889" marT="60944" marB="60944"/>
                </a:tc>
                <a:tc>
                  <a:txBody>
                    <a:bodyPr/>
                    <a:lstStyle/>
                    <a:p>
                      <a:pPr marL="0" marR="0" indent="0" algn="l" defTabSz="8166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尽量准时，且允许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Doze </a:t>
                      </a:r>
                      <a:r>
                        <a:rPr lang="zh-CN" altLang="en-US" sz="1600" baseline="0" dirty="0" smtClean="0"/>
                        <a:t>时执行</a:t>
                      </a:r>
                      <a:endParaRPr lang="zh-CN" altLang="en-US" sz="1600" dirty="0" smtClean="0"/>
                    </a:p>
                  </a:txBody>
                  <a:tcPr marL="121889" marR="121889" marT="60944" marB="6094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设计规范总结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0" y="1367155"/>
            <a:ext cx="10515600" cy="4351338"/>
          </a:xfrm>
        </p:spPr>
        <p:txBody>
          <a:bodyPr>
            <a:normAutofit fontScale="6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尽可能减少在 </a:t>
            </a:r>
            <a:r>
              <a:rPr lang="en-US" altLang="zh-CN" dirty="0" smtClean="0"/>
              <a:t>AndroidManifest.xml </a:t>
            </a:r>
            <a:r>
              <a:rPr lang="zh-CN" altLang="en-US" dirty="0" smtClean="0"/>
              <a:t>注册 </a:t>
            </a:r>
            <a:r>
              <a:rPr lang="en-US" altLang="zh-CN" dirty="0" smtClean="0"/>
              <a:t>receiver</a:t>
            </a:r>
            <a:r>
              <a:rPr lang="zh-CN" altLang="en-US" dirty="0" smtClean="0"/>
              <a:t>，以减少在后台的自启动与工作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若应用是登入账户、或是某种启用方式后才能使用主要功能，默认应关闭所有注册在 </a:t>
            </a:r>
            <a:r>
              <a:rPr lang="en-US" altLang="zh-CN" dirty="0" smtClean="0"/>
              <a:t>AndroidManifest.xml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receiver</a:t>
            </a:r>
            <a:r>
              <a:rPr lang="zh-CN" altLang="en-US" dirty="0" smtClean="0"/>
              <a:t>，并在登入或启用功能后开启：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当用户退出或关闭应用功能后，应再以 </a:t>
            </a:r>
            <a:r>
              <a:rPr lang="en-US" altLang="zh-CN" dirty="0" err="1" smtClean="0"/>
              <a:t>setComponentEnabledSetting</a:t>
            </a:r>
            <a:r>
              <a:rPr lang="en-US" altLang="zh-CN" dirty="0" smtClean="0"/>
              <a:t>() </a:t>
            </a:r>
            <a:r>
              <a:rPr lang="zh-CN" altLang="en-US" dirty="0" smtClean="0"/>
              <a:t>关闭 </a:t>
            </a:r>
            <a:r>
              <a:rPr lang="en-US" altLang="zh-CN" dirty="0" smtClean="0"/>
              <a:t>receiver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25372" y="3041341"/>
            <a:ext cx="8570444" cy="20612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anose="02070309020205020404" pitchFamily="49" charset="0"/>
              </a:rPr>
              <a:t>ComponentName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receiver = new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ComponentName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(context,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MyReceiver.class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err="1" smtClean="0">
                <a:latin typeface="Courier New" panose="02070309020205020404" pitchFamily="49" charset="0"/>
              </a:rPr>
              <a:t>PackageManager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pm 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context.getPackageManager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err="1" smtClean="0">
                <a:latin typeface="Courier New" panose="02070309020205020404" pitchFamily="49" charset="0"/>
              </a:rPr>
              <a:t>pm.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setComponentEnabledSetting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(receiver,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PackageManager.COMPONENT_ENABLED_STATE_ENABLED</a:t>
            </a:r>
            <a:r>
              <a:rPr lang="en-US" altLang="zh-TW" sz="1600" dirty="0" smtClean="0">
                <a:latin typeface="Courier New" panose="02070309020205020404" pitchFamily="49" charset="0"/>
              </a:rPr>
              <a:t>,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PackageManager.DONT_KILL_APP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25372" y="2369694"/>
            <a:ext cx="8570444" cy="5835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anose="02070309020205020404" pitchFamily="49" charset="0"/>
              </a:rPr>
              <a:t>&lt;receiver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android:name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=“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MyReceiver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”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          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android:enabled</a:t>
            </a:r>
            <a:r>
              <a:rPr lang="en-US" altLang="zh-TW" sz="1600" b="1" dirty="0" smtClean="0">
                <a:solidFill>
                  <a:srgbClr val="0000CC"/>
                </a:solidFill>
                <a:latin typeface="Courier New" panose="02070309020205020404" pitchFamily="49" charset="0"/>
              </a:rPr>
              <a:t>=“false” </a:t>
            </a:r>
            <a:r>
              <a:rPr lang="en-US" altLang="zh-TW" sz="1600" dirty="0" smtClean="0">
                <a:latin typeface="Courier New" panose="02070309020205020404" pitchFamily="49" charset="0"/>
              </a:rPr>
              <a:t>/&gt;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390525" y="63500"/>
            <a:ext cx="10515600" cy="690118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尽可能少用 alarm、尤其是 WAKEUP alarm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应用在后台联网更新资料的周期应尽可能拉长，并非事事紧急需立即知会用户。周期至少须为 12 小时。若更新及时性没那么重要，周期可设定在一天以上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若用户进了应用刷新资料，则重设 alarm 周期。举例而言，若周期为 12 小时，且用户在 8 点进入应用刷新资料，则下次在后台更新资料的时间为 20 点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避免同一应用设定不同周期的 alarm 更新资料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除了闹钟、记事提醒外，禁止使用 WAKEUP alarm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避免使用 setExact()、setAlarmClock()、setAndAllowWhileIdle()、 setExactAndAllowWhileIdle() 这种对时间高精准要求的接口。使用其他接口，能让 AlarmManager 适度调整时间，节省功耗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避免与服务器建立长连接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维持长连接需要不断唤醒手机送心跳包。若有许多应用与服务器建立长连接，对手机待机耗电会造成极大影响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在还没设计出 ROM 里的共用 push 通道之前，请使用 alarm、周期至少 12 小时、且不是 WAKEUP alarm 的方式，向服务器更新资料。若用户进了应用刷新资料，则重设 alarm 周期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23875" y="182880"/>
            <a:ext cx="10515600" cy="64922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71500" lvl="0" indent="-5715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u"/>
            </a:pPr>
            <a:r>
              <a:rPr lang="zh-CN" altLang="en-US" sz="26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应用在后台自网络更新资料前，需先检查是否目前为 BATTERY_LOW。若处于 BATTERY_LOW、且目前不是充电状态，则不进行后台的网路更新，以节省电量</a:t>
            </a:r>
            <a:endParaRPr lang="zh-CN" altLang="en-US" sz="26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0" indent="-5715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u"/>
            </a:pPr>
            <a:r>
              <a:rPr lang="zh-CN" altLang="en-US" sz="26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应用内的手动刷新，只有在超过指定的间隔时间，才从网络更新资料</a:t>
            </a:r>
            <a:endParaRPr lang="zh-CN" altLang="en-US" sz="26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1" indent="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+mj-ea"/>
              <a:buNone/>
            </a:pPr>
            <a:r>
              <a:rPr lang="zh-CN" altLang="en-US" sz="24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服务器更新资料未必那么频繁，抓到的可能都是同样资料。故即使用户手动刷新资料，也不应每次真的自网络更新。只要判断相邻更新的间隔时间小于某个固定的值，就省去这次更新</a:t>
            </a:r>
            <a:endParaRPr lang="zh-CN" altLang="en-US" sz="24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0" indent="-5715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charset="0"/>
              <a:buChar char="u"/>
            </a:pPr>
            <a:r>
              <a:rPr lang="zh-CN" altLang="en-US" sz="2600" b="1" spc="2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使用 partial wakelock 需设定 timeout，在超过时间后自动释放 wakelock</a:t>
            </a:r>
            <a:endParaRPr lang="zh-CN" altLang="en-US" sz="2600" b="1" spc="2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lvl="1" indent="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+mj-ea"/>
              <a:buNone/>
            </a:pPr>
            <a:r>
              <a:rPr lang="zh-CN" altLang="en-US" sz="24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此规定是为了避免程序逻辑错误，造成 wakelock 永久放不掉的耗电问题</a:t>
            </a:r>
            <a:endParaRPr lang="zh-CN" altLang="en-US" sz="24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714" y="296104"/>
            <a:ext cx="10968188" cy="5268463"/>
          </a:xfrm>
        </p:spPr>
        <p:txBody>
          <a:bodyPr>
            <a:normAutofit lnSpcReduction="20000"/>
          </a:bodyPr>
          <a:lstStyle/>
          <a:p>
            <a:pPr marL="0" indent="0">
              <a:buFont typeface="+mj-lt"/>
              <a:buNone/>
            </a:pPr>
            <a:r>
              <a:rPr lang="zh-CN" altLang="en-US" dirty="0" smtClean="0"/>
              <a:t>联不上网的异常处理需合理：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应先检查目前手机网络连线状态，只有先确定连上 </a:t>
            </a:r>
            <a:r>
              <a:rPr lang="en-US" altLang="zh-CN" dirty="0" smtClean="0"/>
              <a:t>3G/4G </a:t>
            </a:r>
            <a:r>
              <a:rPr lang="zh-CN" altLang="en-US" dirty="0" smtClean="0"/>
              <a:t>网络或 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</a:t>
            </a:r>
            <a:r>
              <a:rPr lang="zh-CN" altLang="en-US" dirty="0" smtClean="0"/>
              <a:t>时，才进行连线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若当下连不上服务器，最多只能重试 </a:t>
            </a:r>
            <a:r>
              <a:rPr lang="en-US" altLang="zh-CN" dirty="0" smtClean="0"/>
              <a:t>3 </a:t>
            </a:r>
            <a:r>
              <a:rPr lang="zh-CN" altLang="en-US" dirty="0" smtClean="0"/>
              <a:t>次。之后就必须结束重试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避免在后台以监听 </a:t>
            </a:r>
            <a:r>
              <a:rPr lang="en-US" altLang="zh-CN" dirty="0" err="1" smtClean="0"/>
              <a:t>ConnectivityManager.CONNECTIVITY_ACTION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android.net.conn.CONNECTIVITY_CHANGE</a:t>
            </a:r>
            <a:r>
              <a:rPr lang="en-US" altLang="zh-CN" dirty="0" smtClean="0"/>
              <a:t>) </a:t>
            </a:r>
            <a:r>
              <a:rPr lang="zh-CN" altLang="en-US" dirty="0" smtClean="0"/>
              <a:t>广播方式进行联网重试。在网络不稳定的环境，这个 </a:t>
            </a:r>
            <a:r>
              <a:rPr lang="en-US" altLang="zh-CN" dirty="0" smtClean="0"/>
              <a:t>intent </a:t>
            </a:r>
            <a:r>
              <a:rPr lang="zh-CN" altLang="en-US" dirty="0" smtClean="0"/>
              <a:t>可能会送出非常频繁，若每次都做重新连线的尝试，会造成明显的耗电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若应用会在后台定期联网，假设此次在后台连不上网，下次重试时间应该是下个周期。避免再写另一个较短的周期进行后台联网重试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4148" y="1259216"/>
            <a:ext cx="9616840" cy="20612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connectMgr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Context.CONNECTIVITY_SERVICE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err="1" smtClean="0">
                <a:latin typeface="Courier New" panose="02070309020205020404" pitchFamily="49" charset="0"/>
              </a:rPr>
              <a:t>NetworkInfo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info 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connectMgr.getActiveNetworkInfo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if (info == null || !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info.isConnected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())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判断是否没连上网络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return;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执行应用联网相关代码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2"/>
            </p:custDataLst>
          </p:nvPr>
        </p:nvSpPr>
        <p:spPr>
          <a:xfrm>
            <a:off x="2014220" y="2691765"/>
            <a:ext cx="7790180" cy="95186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spc="200">
                <a:ln w="3175">
                  <a:noFill/>
                  <a:prstDash val="dash"/>
                </a:ln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手机耗电的最终元凶是谁？</a:t>
            </a:r>
            <a:endParaRPr lang="zh-CN" altLang="en-US" sz="4400" spc="200">
              <a:ln w="3175">
                <a:noFill/>
                <a:prstDash val="dash"/>
              </a:ln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00090" y="3857625"/>
            <a:ext cx="3103880" cy="1861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15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</a:t>
            </a:r>
            <a:endParaRPr lang="zh-CN" altLang="en-US" sz="115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 txBox="1"/>
          <p:nvPr>
            <p:custDataLst>
              <p:tags r:id="rId1"/>
            </p:custDataLst>
          </p:nvPr>
        </p:nvSpPr>
        <p:spPr>
          <a:xfrm>
            <a:off x="514350" y="139700"/>
            <a:ext cx="10515600" cy="111188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600" spc="22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由于 2G (GPRS、Edge、CDMA) 网路慢，容易传输很久造成功耗问题。故应避免在 2G 情况于后台传输数据</a:t>
            </a:r>
            <a:endParaRPr lang="zh-CN" altLang="en-US" sz="2600" spc="22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2922" y="1427235"/>
            <a:ext cx="10094078" cy="45231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connectMgr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Context.CONNECTIVITY_SERVICE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err="1" smtClean="0">
                <a:latin typeface="Courier New" panose="02070309020205020404" pitchFamily="49" charset="0"/>
              </a:rPr>
              <a:t>NetworkInfo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info 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connectMgr.getActiveNetworkInfo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if (info != null)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if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info.getType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 ==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ConnectivityManager.TYPE_WIFI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// ...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} else if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info.getType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 ==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ConnectivityManager.MOBILE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int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subType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info.getSubtype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 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if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subType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TelephonyManager.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NETWORK_TYPE_CDMA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  ||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subType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TelephonyManager.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NETWORK_TYPE_GPRS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  ||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subType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==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TelephonyManager.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NETWORK_TYPE_EDGE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{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// </a:t>
            </a:r>
            <a:r>
              <a:rPr lang="zh-CN" altLang="en-US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避免在后台传输数据</a:t>
            </a:r>
            <a:r>
              <a:rPr lang="en-US" altLang="zh-TW" sz="1600" b="1" dirty="0" smtClean="0">
                <a:solidFill>
                  <a:srgbClr val="006600"/>
                </a:solidFill>
                <a:latin typeface="Courier New" panose="02070309020205020404" pitchFamily="49" charset="0"/>
              </a:rPr>
              <a:t> </a:t>
            </a:r>
            <a:endParaRPr lang="en-US" altLang="zh-TW" sz="1600" b="1" dirty="0" smtClean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}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}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}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/>
          <p:cNvSpPr txBox="1"/>
          <p:nvPr>
            <p:custDataLst>
              <p:tags r:id="rId1"/>
            </p:custDataLst>
          </p:nvPr>
        </p:nvSpPr>
        <p:spPr>
          <a:xfrm>
            <a:off x="485775" y="349250"/>
            <a:ext cx="10515600" cy="119189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2800" spc="2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Activity pause 时尽可能释放耗电的资源，例如传感器、停止要求位置更新等：</a:t>
            </a:r>
            <a:endParaRPr lang="zh-CN" altLang="en-US" sz="2800" spc="2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01522" y="1753269"/>
            <a:ext cx="8570444" cy="452310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2"/>
            </a:solidFill>
            <a:miter lim="800000"/>
          </a:ln>
          <a:effectLst>
            <a:outerShdw dist="107763" dir="2700000" algn="ctr" rotWithShape="0">
              <a:schemeClr val="bg1">
                <a:lumMod val="65000"/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latin typeface="Courier New" panose="02070309020205020404" pitchFamily="49" charset="0"/>
              </a:rPr>
              <a:t>public void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onResume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 {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super.onResume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SensorManager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SensorManager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mContext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  .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Context.SENSOR_SERVICE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sManager.registerListener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mPositionListener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,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mSensor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,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SensorManager.SENSOR_DELAY_GAME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// ...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}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public void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onPause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 {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super.onPause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();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SensorManager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= 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SensorManager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mContext</a:t>
            </a:r>
            <a:r>
              <a:rPr lang="en-US" altLang="zh-TW" sz="1600" dirty="0" smtClean="0">
                <a:latin typeface="Courier New" panose="02070309020205020404" pitchFamily="49" charset="0"/>
              </a:rPr>
              <a:t>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        .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getSystemService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Context.SENSOR_SERVICE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    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sManager.</a:t>
            </a:r>
            <a:r>
              <a:rPr lang="en-US" altLang="zh-TW" sz="1600" b="1" dirty="0" err="1" smtClean="0">
                <a:solidFill>
                  <a:srgbClr val="0000CC"/>
                </a:solidFill>
                <a:latin typeface="Courier New" panose="02070309020205020404" pitchFamily="49" charset="0"/>
              </a:rPr>
              <a:t>unregisterListener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(</a:t>
            </a:r>
            <a:r>
              <a:rPr lang="en-US" altLang="zh-TW" sz="1600" dirty="0" err="1" smtClean="0">
                <a:latin typeface="Courier New" panose="02070309020205020404" pitchFamily="49" charset="0"/>
              </a:rPr>
              <a:t>mPositionListener</a:t>
            </a:r>
            <a:r>
              <a:rPr lang="en-US" altLang="zh-TW" sz="1600" dirty="0" smtClean="0">
                <a:latin typeface="Courier New" panose="02070309020205020404" pitchFamily="49" charset="0"/>
              </a:rPr>
              <a:t>); </a:t>
            </a:r>
            <a:endParaRPr lang="en-US" altLang="zh-TW" sz="1600" dirty="0" smtClean="0">
              <a:latin typeface="Courier New" panose="02070309020205020404" pitchFamily="49" charset="0"/>
            </a:endParaRPr>
          </a:p>
          <a:p>
            <a:r>
              <a:rPr lang="en-US" altLang="zh-TW" sz="1600" dirty="0" smtClean="0">
                <a:latin typeface="Courier New" panose="02070309020205020404" pitchFamily="49" charset="0"/>
              </a:rPr>
              <a:t>} </a:t>
            </a:r>
            <a:endParaRPr lang="en-US" altLang="zh-TW" sz="1600" dirty="0" smtClean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>
            <p:custDataLst>
              <p:tags r:id="rId1"/>
            </p:custDataLst>
          </p:nvPr>
        </p:nvSpPr>
        <p:spPr>
          <a:xfrm>
            <a:off x="695325" y="558800"/>
            <a:ext cx="10515600" cy="28873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635000" lvl="0" indent="-635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28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查询画面静止时、或应用退到后台后，停掉后台不必要的运行</a:t>
            </a:r>
            <a:endParaRPr lang="zh-CN" altLang="en-US" sz="28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1" indent="-4572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26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按 home 键与 back 键离开皆需检查</a:t>
            </a:r>
            <a:endParaRPr lang="zh-CN" altLang="en-US" sz="26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lvl="1" indent="-4572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26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 top 命令检查 CPU% (如下图滴滴打车、浏览器、今日头条持续不停地在后台运行)</a:t>
            </a:r>
            <a:endParaRPr lang="zh-CN" altLang="en-US" sz="26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  <p:pic>
        <p:nvPicPr>
          <p:cNvPr id="5" name="图片 4" descr="S5DFPXRBX}2ONI[)%WRIVP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20" y="4089400"/>
            <a:ext cx="9058275" cy="2266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1270" y="344614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top -m 5 -d 1 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733425" y="1487805"/>
            <a:ext cx="10515600" cy="41757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减少 CPU 资源使用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52500" lvl="1" indent="-38100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n"/>
            </a:pPr>
            <a:r>
              <a:rPr lang="zh-CN" altLang="en-US" sz="20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滑动或动画</a:t>
            </a:r>
            <a:endParaRPr lang="zh-CN" altLang="en-US" sz="20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应用退到后台 (不论是按 home 或 back 键离开) ，尽可能呼叫 unregisterReciever() 或 unregisterContentResolver()，以避免在后台收到频繁更新而做事。即使真的不能 unregister，也可先记一个 flag 注明有更新，等应用回到前台再更新即可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避免动画循环不停地播放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08000" lvl="0" indent="-508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Font typeface="WPS-Bullets" pitchFamily="2" charset="0"/>
              <a:buChar char=""/>
            </a:pPr>
            <a:r>
              <a:rPr lang="zh-CN" altLang="en-US" sz="2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减少 View 的 background 使用，特别是不明显的 background。增加性能、也减少功耗</a:t>
            </a:r>
            <a:endParaRPr lang="zh-CN" altLang="en-US" sz="22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2774-6C28-4F7E-8C0D-E5555EB1A8C0}" type="slidenum">
              <a:rPr lang="zh-CN" altLang="en-US" sz="1600" smtClean="0"/>
            </a:fld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62" name="内容占位符 2"/>
          <p:cNvSpPr txBox="1"/>
          <p:nvPr/>
        </p:nvSpPr>
        <p:spPr>
          <a:xfrm>
            <a:off x="2048933" y="2707217"/>
            <a:ext cx="8382000" cy="99906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sz="5865" dirty="0">
                <a:latin typeface="Calibri" panose="020F0502020204030204" pitchFamily="34" charset="0"/>
              </a:rPr>
              <a:t>广播和跨进程通信组件</a:t>
            </a:r>
            <a:endParaRPr lang="en-US" altLang="zh-CN" sz="5865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广播的串并行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65667" y="901700"/>
            <a:ext cx="10972800" cy="48850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889000" lvl="0" indent="-889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广播发送方式有两类：</a:t>
            </a:r>
            <a:endParaRPr lang="zh-CN" altLang="en-US" sz="32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并行发送——Parallel——sendBroadcast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串行发送——Ordered——sendOrderedBroadcast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0" indent="-889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+mj-ea"/>
              <a:buAutoNum type="ea1JpnChsDbPeriod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广播注册方式有两种：</a:t>
            </a:r>
            <a:endParaRPr lang="zh-CN" altLang="en-US" sz="32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在AndroidManifest.xml中加receiver静态注册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0000"/>
              <a:buFont typeface="+mj-lt"/>
              <a:buAutoNum type="arabicPeriod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在代码中用registerReceiver动态注册——AM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65667" y="901700"/>
            <a:ext cx="10972800" cy="79248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3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广播并行发送同时取决于发送方和接收方</a:t>
            </a:r>
            <a:endParaRPr lang="zh-CN" altLang="en-US" sz="3600" spc="3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706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33" y="1989667"/>
            <a:ext cx="8085667" cy="41444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2597151" y="1951567"/>
            <a:ext cx="1837267" cy="289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10339917" y="1756833"/>
            <a:ext cx="1661584" cy="817033"/>
          </a:xfrm>
          <a:prstGeom prst="wedgeRectCallout">
            <a:avLst>
              <a:gd name="adj1" fmla="val -406721"/>
              <a:gd name="adj2" fmla="val -169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接收方动态注册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205317" y="4021667"/>
            <a:ext cx="1551517" cy="817033"/>
          </a:xfrm>
          <a:prstGeom prst="wedgeRectCallout">
            <a:avLst>
              <a:gd name="adj1" fmla="val 76106"/>
              <a:gd name="adj2" fmla="val -23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发送方有序发送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69584" y="2205567"/>
            <a:ext cx="774700" cy="289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80784" y="4823884"/>
            <a:ext cx="3342217" cy="289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9232900" y="5113867"/>
            <a:ext cx="1219200" cy="817033"/>
          </a:xfrm>
          <a:prstGeom prst="wedgeRectCallout">
            <a:avLst>
              <a:gd name="adj1" fmla="val -296158"/>
              <a:gd name="adj2" fmla="val -538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送入</a:t>
            </a:r>
            <a:r>
              <a:rPr kumimoji="0" lang="zh-CN" altLang="en-US" sz="213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并行</a:t>
            </a:r>
            <a:r>
              <a:rPr kumimoji="0" lang="zh-CN" altLang="en-US" sz="213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队列</a:t>
            </a:r>
            <a:endParaRPr kumimoji="0" lang="zh-CN" altLang="en-US" sz="213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3" grpId="0" bldLvl="0" animBg="1"/>
      <p:bldP spid="15" grpId="0" bldLvl="0" animBg="1"/>
      <p:bldP spid="1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34" name="内容占位符 2"/>
          <p:cNvSpPr txBox="1"/>
          <p:nvPr/>
        </p:nvSpPr>
        <p:spPr>
          <a:xfrm>
            <a:off x="465455" y="901700"/>
            <a:ext cx="10972800" cy="520446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 dirty="0">
                <a:latin typeface="Calibri" panose="020F0502020204030204" pitchFamily="34" charset="0"/>
              </a:rPr>
              <a:t>尽量在代码中动态注册广播</a:t>
            </a:r>
            <a:endParaRPr lang="en-GB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2665" dirty="0">
                <a:solidFill>
                  <a:srgbClr val="000000"/>
                </a:solidFill>
                <a:latin typeface="Calibri" panose="020F0502020204030204" pitchFamily="34" charset="0"/>
              </a:rPr>
              <a:t>例：</a:t>
            </a:r>
            <a:r>
              <a:rPr lang="en-US" altLang="zh-CN" sz="2665" dirty="0">
                <a:solidFill>
                  <a:srgbClr val="000000"/>
                </a:solidFill>
                <a:latin typeface="Calibri" panose="020F0502020204030204" pitchFamily="34" charset="0"/>
              </a:rPr>
              <a:t>ACTION</a:t>
            </a:r>
            <a:r>
              <a:rPr lang="en-GB" altLang="zh-CN" sz="2665" dirty="0">
                <a:solidFill>
                  <a:srgbClr val="000000"/>
                </a:solidFill>
                <a:latin typeface="Calibri" panose="020F0502020204030204" pitchFamily="34" charset="0"/>
              </a:rPr>
              <a:t>_PACKAGE_ADDED</a:t>
            </a:r>
            <a:endParaRPr lang="en-GB" altLang="zh-CN" sz="2665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665" dirty="0">
                <a:solidFill>
                  <a:srgbClr val="000000"/>
                </a:solidFill>
                <a:latin typeface="Calibri" panose="020F0502020204030204" pitchFamily="34" charset="0"/>
              </a:rPr>
              <a:t>ACTION_PACKAGE_REMOVED</a:t>
            </a:r>
            <a:endParaRPr lang="en-GB" altLang="zh-CN" sz="2665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665" dirty="0">
                <a:solidFill>
                  <a:srgbClr val="000000"/>
                </a:solidFill>
                <a:latin typeface="Calibri" panose="020F0502020204030204" pitchFamily="34" charset="0"/>
              </a:rPr>
              <a:t>ACTION_PACKAGE_CHANGED</a:t>
            </a:r>
            <a:endParaRPr lang="en-US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 dirty="0">
                <a:latin typeface="Calibri" panose="020F0502020204030204" pitchFamily="34" charset="0"/>
              </a:rPr>
              <a:t>尽量避免注册有序广播：</a:t>
            </a:r>
            <a:endParaRPr lang="en-US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665" dirty="0">
                <a:latin typeface="Calibri" panose="020F0502020204030204" pitchFamily="34" charset="0"/>
              </a:rPr>
              <a:t>ACTION_BOOT_COMPLETED</a:t>
            </a:r>
            <a:endParaRPr lang="en-US" altLang="zh-CN" sz="26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665" dirty="0">
                <a:solidFill>
                  <a:srgbClr val="00B050"/>
                </a:solidFill>
                <a:latin typeface="Calibri" panose="020F0502020204030204" pitchFamily="34" charset="0"/>
              </a:rPr>
              <a:t>ACTION</a:t>
            </a:r>
            <a:r>
              <a:rPr lang="en-GB" altLang="zh-CN" sz="2665" dirty="0">
                <a:solidFill>
                  <a:srgbClr val="00B050"/>
                </a:solidFill>
                <a:latin typeface="Calibri" panose="020F0502020204030204" pitchFamily="34" charset="0"/>
              </a:rPr>
              <a:t>_SCREEN_ON</a:t>
            </a:r>
            <a:endParaRPr lang="en-GB" altLang="zh-CN" sz="2665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sz="2665" dirty="0">
                <a:solidFill>
                  <a:srgbClr val="00B050"/>
                </a:solidFill>
                <a:latin typeface="Calibri" panose="020F0502020204030204" pitchFamily="34" charset="0"/>
              </a:rPr>
              <a:t>ACTION</a:t>
            </a:r>
            <a:r>
              <a:rPr lang="en-GB" altLang="zh-CN" sz="2665" dirty="0">
                <a:solidFill>
                  <a:srgbClr val="00B050"/>
                </a:solidFill>
                <a:latin typeface="Calibri" panose="020F0502020204030204" pitchFamily="34" charset="0"/>
              </a:rPr>
              <a:t>_SCREEN_OFF</a:t>
            </a:r>
            <a:endParaRPr lang="en-GB" altLang="zh-CN" sz="2665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GB" altLang="zh-CN" sz="2665" dirty="0">
                <a:solidFill>
                  <a:srgbClr val="00B050"/>
                </a:solidFill>
                <a:latin typeface="Calibri" panose="020F0502020204030204" pitchFamily="34" charset="0"/>
              </a:rPr>
              <a:t>ACTION_NEW_OUTGOING_CALL</a:t>
            </a:r>
            <a:endParaRPr lang="en-GB" altLang="zh-CN" sz="2665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695951" y="4512733"/>
            <a:ext cx="207433" cy="1219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6" name="TextBox 7"/>
          <p:cNvSpPr txBox="1"/>
          <p:nvPr/>
        </p:nvSpPr>
        <p:spPr>
          <a:xfrm>
            <a:off x="6110817" y="4861984"/>
            <a:ext cx="1706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串行且前台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前台广播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65667" y="901700"/>
            <a:ext cx="10972800" cy="15316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635000" lvl="0" indent="-635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80000"/>
              <a:buFont typeface="Wingdings" panose="05000000000000000000" charset="0"/>
              <a:buChar char="p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广播有两个队列——foreground、background</a:t>
            </a:r>
            <a:endParaRPr lang="zh-CN" altLang="en-US" sz="32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5000" lvl="0" indent="-635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80000"/>
              <a:buFont typeface="Wingdings" panose="05000000000000000000" charset="0"/>
              <a:buChar char="p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广播发送者可以选择在哪个队列发送广播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7" y="3100917"/>
            <a:ext cx="11612033" cy="171661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2"/>
            </p:custDataLst>
          </p:nvPr>
        </p:nvSpPr>
        <p:spPr>
          <a:xfrm>
            <a:off x="737870" y="1754505"/>
            <a:ext cx="7015480" cy="138684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电能(J)        = 电功率P(W)  *   时间t(s)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电功率P(W)  = 电压U(V)     *   电流I(C)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电量Q(C)     = 电流I(A)       *  时间t(s) 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REE)MG7_WLOQM6N6DR00KB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703320"/>
            <a:ext cx="3781425" cy="14859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260975" y="385889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左边的电池说明</a:t>
            </a:r>
            <a:r>
              <a:rPr lang="zh-CN" altLang="en-US"/>
              <a:t>代表的含义是什么？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前台广播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894" name="内容占位符 2"/>
          <p:cNvSpPr txBox="1"/>
          <p:nvPr/>
        </p:nvSpPr>
        <p:spPr>
          <a:xfrm>
            <a:off x="465667" y="901700"/>
            <a:ext cx="10972800" cy="1013884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 dirty="0">
                <a:latin typeface="Calibri" panose="020F0502020204030204" pitchFamily="34" charset="0"/>
              </a:rPr>
              <a:t>前台广播的影响</a:t>
            </a:r>
            <a:r>
              <a:rPr lang="en-US" altLang="zh-CN" sz="4265" dirty="0">
                <a:latin typeface="Calibri" panose="020F0502020204030204" pitchFamily="34" charset="0"/>
              </a:rPr>
              <a:t>——CPU</a:t>
            </a:r>
            <a:r>
              <a:rPr lang="zh-CN" altLang="en-US" sz="4265" dirty="0">
                <a:latin typeface="Calibri" panose="020F0502020204030204" pitchFamily="34" charset="0"/>
              </a:rPr>
              <a:t>调度组</a:t>
            </a:r>
            <a:endParaRPr lang="en-US" altLang="zh-CN" sz="4265" dirty="0">
              <a:latin typeface="Calibri" panose="020F0502020204030204" pitchFamily="34" charset="0"/>
            </a:endParaRPr>
          </a:p>
        </p:txBody>
      </p:sp>
      <p:pic>
        <p:nvPicPr>
          <p:cNvPr id="7270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67" y="2865967"/>
            <a:ext cx="10134600" cy="237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65667" y="1915584"/>
            <a:ext cx="723074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latin typeface="Arial" panose="020B0604020202020204" pitchFamily="34" charset="0"/>
              </a:rPr>
              <a:t>ActivityManagerService</a:t>
            </a:r>
            <a:r>
              <a:rPr lang="zh-CN" altLang="en-US" sz="2400" dirty="0">
                <a:latin typeface="Arial" panose="020B0604020202020204" pitchFamily="34" charset="0"/>
              </a:rPr>
              <a:t>中</a:t>
            </a:r>
            <a:r>
              <a:rPr lang="en-US" altLang="zh-CN" sz="2400" dirty="0">
                <a:latin typeface="Arial" panose="020B0604020202020204" pitchFamily="34" charset="0"/>
              </a:rPr>
              <a:t>computeOomAdjLocked</a:t>
            </a:r>
            <a:r>
              <a:rPr lang="zh-CN" altLang="en-US" sz="2400" dirty="0">
                <a:latin typeface="Arial" panose="020B0604020202020204" pitchFamily="34" charset="0"/>
              </a:rPr>
              <a:t>：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367" y="5486400"/>
            <a:ext cx="10659533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一个</a:t>
            </a:r>
            <a:r>
              <a:rPr lang="en-US" altLang="zh-CN" sz="2400" dirty="0">
                <a:latin typeface="Arial" panose="020B0604020202020204" pitchFamily="34" charset="0"/>
              </a:rPr>
              <a:t>app</a:t>
            </a:r>
            <a:r>
              <a:rPr lang="zh-CN" altLang="en-US" sz="2400" dirty="0">
                <a:latin typeface="Arial" panose="020B0604020202020204" pitchFamily="34" charset="0"/>
              </a:rPr>
              <a:t>在接收广播时，它的</a:t>
            </a:r>
            <a:r>
              <a:rPr lang="en-US" altLang="zh-CN" sz="2400" dirty="0">
                <a:latin typeface="Arial" panose="020B0604020202020204" pitchFamily="34" charset="0"/>
              </a:rPr>
              <a:t>adj</a:t>
            </a:r>
            <a:r>
              <a:rPr lang="zh-CN" altLang="en-US" sz="2400" dirty="0">
                <a:latin typeface="Arial" panose="020B0604020202020204" pitchFamily="34" charset="0"/>
              </a:rPr>
              <a:t>会调整为</a:t>
            </a:r>
            <a:r>
              <a:rPr lang="en-US" altLang="zh-CN" sz="2400" dirty="0">
                <a:latin typeface="Arial" panose="020B0604020202020204" pitchFamily="34" charset="0"/>
              </a:rPr>
              <a:t>foreground</a:t>
            </a:r>
            <a:r>
              <a:rPr lang="zh-CN" altLang="en-US" sz="2400" dirty="0">
                <a:latin typeface="Arial" panose="020B0604020202020204" pitchFamily="34" charset="0"/>
              </a:rPr>
              <a:t>；</a:t>
            </a:r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</a:rPr>
              <a:t>如果接收的是前台广播其调度组也会变成</a:t>
            </a:r>
            <a:r>
              <a:rPr lang="en-US" altLang="zh-CN" sz="2400" dirty="0">
                <a:latin typeface="Arial" panose="020B0604020202020204" pitchFamily="34" charset="0"/>
              </a:rPr>
              <a:t>foreground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itle 6"/>
          <p:cNvSpPr txBox="1"/>
          <p:nvPr>
            <p:custDataLst>
              <p:tags r:id="rId1"/>
            </p:custDataLst>
          </p:nvPr>
        </p:nvSpPr>
        <p:spPr>
          <a:xfrm>
            <a:off x="465455" y="2759075"/>
            <a:ext cx="11259820" cy="15125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spc="3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自定义广播原则上禁止以</a:t>
            </a:r>
            <a:r>
              <a:rPr lang="en-US" altLang="zh-CN" sz="3600" spc="3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FLAG</a:t>
            </a:r>
            <a:r>
              <a:rPr lang="en-GB" altLang="zh-CN" sz="3600" spc="3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_RECEIVER_FOREGROUND</a:t>
            </a:r>
            <a:r>
              <a:rPr lang="zh-CN" altLang="en-US" sz="3600" spc="3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标志发送</a:t>
            </a:r>
            <a:endParaRPr lang="zh-CN" altLang="en-US" sz="3600" spc="350" dirty="0">
              <a:ln w="3175">
                <a:noFill/>
                <a:prstDash val="dash"/>
              </a:ln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广播收发范围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65667" y="901700"/>
            <a:ext cx="10972800" cy="20275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635000" lvl="0" indent="-635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80000"/>
              <a:buFont typeface="Wingdings" panose="05000000000000000000" charset="0"/>
              <a:buChar char="p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广播发送者可以限定接收者的范围：</a:t>
            </a:r>
            <a:endParaRPr lang="zh-CN" altLang="en-US" sz="32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84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n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定向广播——explicit intent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651000" lvl="2" indent="-3810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0000"/>
              <a:buFont typeface="Wingdings" panose="05000000000000000000" charset="0"/>
              <a:buChar char="n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仅动态注册接收（如：ACTION_TIME_TICK）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31" name="TextBox 7"/>
          <p:cNvSpPr txBox="1"/>
          <p:nvPr/>
        </p:nvSpPr>
        <p:spPr>
          <a:xfrm>
            <a:off x="670984" y="3553884"/>
            <a:ext cx="787400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例：</a:t>
            </a:r>
            <a:r>
              <a:rPr lang="en-US" altLang="zh-CN" sz="2400" dirty="0">
                <a:latin typeface="Arial" panose="020B0604020202020204" pitchFamily="34" charset="0"/>
              </a:rPr>
              <a:t>Launcher</a:t>
            </a:r>
            <a:r>
              <a:rPr lang="zh-CN" altLang="en-US" sz="2400" dirty="0">
                <a:latin typeface="Arial" panose="020B0604020202020204" pitchFamily="34" charset="0"/>
              </a:rPr>
              <a:t>向某个</a:t>
            </a:r>
            <a:r>
              <a:rPr lang="en-US" altLang="zh-CN" sz="2400" dirty="0">
                <a:latin typeface="Arial" panose="020B0604020202020204" pitchFamily="34" charset="0"/>
              </a:rPr>
              <a:t>widget</a:t>
            </a:r>
            <a:r>
              <a:rPr lang="zh-CN" altLang="en-US" sz="2400" dirty="0">
                <a:latin typeface="Arial" panose="020B0604020202020204" pitchFamily="34" charset="0"/>
              </a:rPr>
              <a:t>的包发广播，指定</a:t>
            </a:r>
            <a:r>
              <a:rPr lang="en-US" altLang="zh-CN" sz="2400" dirty="0">
                <a:latin typeface="Arial" panose="020B0604020202020204" pitchFamily="34" charset="0"/>
              </a:rPr>
              <a:t>Component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5223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1" y="4370917"/>
            <a:ext cx="8621183" cy="176318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广播收发范围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894" name="内容占位符 2"/>
          <p:cNvSpPr txBox="1"/>
          <p:nvPr/>
        </p:nvSpPr>
        <p:spPr>
          <a:xfrm>
            <a:off x="465667" y="901700"/>
            <a:ext cx="10972800" cy="174201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4265" dirty="0">
                <a:latin typeface="Calibri" panose="020F0502020204030204" pitchFamily="34" charset="0"/>
              </a:rPr>
              <a:t>广播接收者可以限定接收的广播的范围</a:t>
            </a:r>
            <a:endParaRPr lang="en-US" altLang="zh-CN" sz="26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sz="4265" dirty="0">
                <a:latin typeface="Calibri" panose="020F0502020204030204" pitchFamily="34" charset="0"/>
              </a:rPr>
              <a:t>如何做到只监听特定包被安装</a:t>
            </a:r>
            <a:r>
              <a:rPr lang="en-US" altLang="zh-CN" sz="4265" dirty="0">
                <a:latin typeface="Calibri" panose="020F0502020204030204" pitchFamily="34" charset="0"/>
              </a:rPr>
              <a:t>/</a:t>
            </a:r>
            <a:r>
              <a:rPr lang="zh-CN" altLang="en-US" sz="4265" dirty="0">
                <a:latin typeface="Calibri" panose="020F0502020204030204" pitchFamily="34" charset="0"/>
              </a:rPr>
              <a:t>卸载了？</a:t>
            </a:r>
            <a:endParaRPr lang="en-US" altLang="zh-CN" sz="4265" dirty="0">
              <a:latin typeface="Calibri" panose="020F0502020204030204" pitchFamily="34" charset="0"/>
            </a:endParaRPr>
          </a:p>
        </p:txBody>
      </p:sp>
      <p:pic>
        <p:nvPicPr>
          <p:cNvPr id="7475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332" y="3259667"/>
            <a:ext cx="9510183" cy="259926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SSP</a:t>
            </a: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过滤效果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893233" y="901700"/>
            <a:ext cx="8824384" cy="221826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</a:pPr>
            <a:r>
              <a:rPr lang="zh-CN" altLang="en-US" sz="2665" dirty="0">
                <a:latin typeface="Calibri" panose="020F0502020204030204" pitchFamily="34" charset="0"/>
              </a:rPr>
              <a:t>过滤效果也可以在代码中实现，上面一个例子可以这样写：</a:t>
            </a:r>
            <a:endParaRPr lang="en-US" altLang="zh-CN" sz="2665" dirty="0">
              <a:latin typeface="Calibri" panose="020F0502020204030204" pitchFamily="34" charset="0"/>
            </a:endParaRPr>
          </a:p>
          <a:p>
            <a:r>
              <a:rPr lang="en-US" altLang="zh-CN" sz="2135" dirty="0">
                <a:latin typeface="Arial" panose="020B0604020202020204" pitchFamily="34" charset="0"/>
              </a:rPr>
              <a:t>IntentFilter filter = new IntentFilter(Intent.ACTION_PACKAGE_ADDED); </a:t>
            </a:r>
            <a:endParaRPr lang="en-US" altLang="zh-CN" sz="2135" dirty="0">
              <a:latin typeface="Arial" panose="020B0604020202020204" pitchFamily="34" charset="0"/>
            </a:endParaRPr>
          </a:p>
          <a:p>
            <a:r>
              <a:rPr lang="en-US" altLang="zh-CN" sz="2135" dirty="0">
                <a:latin typeface="Arial" panose="020B0604020202020204" pitchFamily="34" charset="0"/>
              </a:rPr>
              <a:t>filter.addDataScheme("package"); </a:t>
            </a:r>
            <a:endParaRPr lang="en-US" altLang="zh-CN" sz="2135" dirty="0">
              <a:latin typeface="Arial" panose="020B0604020202020204" pitchFamily="34" charset="0"/>
            </a:endParaRPr>
          </a:p>
          <a:p>
            <a:r>
              <a:rPr lang="en-US" altLang="zh-CN" sz="2135" dirty="0">
                <a:latin typeface="Arial" panose="020B0604020202020204" pitchFamily="34" charset="0"/>
              </a:rPr>
              <a:t>filter.addDataSchemeSpecificPart(“com</a:t>
            </a:r>
            <a:r>
              <a:rPr lang="en-GB" altLang="zh-CN" sz="2135" dirty="0">
                <a:latin typeface="Arial" panose="020B0604020202020204" pitchFamily="34" charset="0"/>
              </a:rPr>
              <a:t>.lxm.broadcasttestreceiver</a:t>
            </a:r>
            <a:r>
              <a:rPr lang="en-US" altLang="zh-CN" sz="2135" dirty="0">
                <a:latin typeface="Arial" panose="020B0604020202020204" pitchFamily="34" charset="0"/>
              </a:rPr>
              <a:t>", </a:t>
            </a:r>
            <a:endParaRPr lang="en-US" altLang="zh-CN" sz="2135" dirty="0">
              <a:latin typeface="Arial" panose="020B0604020202020204" pitchFamily="34" charset="0"/>
            </a:endParaRPr>
          </a:p>
          <a:p>
            <a:r>
              <a:rPr lang="en-US" altLang="zh-CN" sz="2135" dirty="0">
                <a:latin typeface="Arial" panose="020B0604020202020204" pitchFamily="34" charset="0"/>
              </a:rPr>
              <a:t>                                    PatternMatcher.PATTERN_PREFIX); </a:t>
            </a:r>
            <a:endParaRPr lang="en-US" altLang="zh-CN" sz="2135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0451" y="3310467"/>
            <a:ext cx="2882900" cy="7598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android:ssp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6300" y="3426884"/>
            <a:ext cx="68884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latin typeface="Arial" panose="020B0604020202020204" pitchFamily="34" charset="0"/>
              </a:rPr>
              <a:t>PATTERN_LITERAL			</a:t>
            </a:r>
            <a:r>
              <a:rPr lang="zh-CN" altLang="en-US" sz="2400" dirty="0">
                <a:latin typeface="Arial" panose="020B0604020202020204" pitchFamily="34" charset="0"/>
              </a:rPr>
              <a:t>完全匹配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60451" y="4273551"/>
            <a:ext cx="2882900" cy="7598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android:sspPrefix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60451" y="5264151"/>
            <a:ext cx="2882900" cy="7598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android:sspPattern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4551" y="4368800"/>
            <a:ext cx="60756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latin typeface="Arial" panose="020B0604020202020204" pitchFamily="34" charset="0"/>
              </a:rPr>
              <a:t>PATTERN_PREFIX			</a:t>
            </a:r>
            <a:r>
              <a:rPr lang="zh-CN" altLang="en-US" sz="2400" dirty="0">
                <a:latin typeface="Arial" panose="020B0604020202020204" pitchFamily="34" charset="0"/>
              </a:rPr>
              <a:t>以</a:t>
            </a:r>
            <a:r>
              <a:rPr lang="en-US" altLang="zh-CN" sz="2400" dirty="0">
                <a:latin typeface="Arial" panose="020B0604020202020204" pitchFamily="34" charset="0"/>
              </a:rPr>
              <a:t>XX</a:t>
            </a:r>
            <a:r>
              <a:rPr lang="zh-CN" altLang="en-US" sz="2400" dirty="0">
                <a:latin typeface="Arial" panose="020B0604020202020204" pitchFamily="34" charset="0"/>
              </a:rPr>
              <a:t>开头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4551" y="5380567"/>
            <a:ext cx="68884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400" dirty="0">
                <a:latin typeface="Arial" panose="020B0604020202020204" pitchFamily="34" charset="0"/>
              </a:rPr>
              <a:t>PATTERN_SIMPLE_GLOB	</a:t>
            </a:r>
            <a:r>
              <a:rPr lang="zh-CN" altLang="en-US" sz="2400" dirty="0">
                <a:latin typeface="Arial" panose="020B0604020202020204" pitchFamily="34" charset="0"/>
              </a:rPr>
              <a:t>带通配符的字串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ldLvl="0" animBg="1"/>
      <p:bldP spid="13" grpId="0"/>
      <p:bldP spid="14" grpId="0" bldLvl="0" animBg="1"/>
      <p:bldP spid="15" grpId="0" bldLvl="0" animBg="1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广播收发范围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302" name="内容占位符 2"/>
          <p:cNvSpPr txBox="1"/>
          <p:nvPr/>
        </p:nvSpPr>
        <p:spPr>
          <a:xfrm>
            <a:off x="465667" y="901700"/>
            <a:ext cx="10972800" cy="72813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265" dirty="0">
                <a:latin typeface="Calibri" panose="020F0502020204030204" pitchFamily="34" charset="0"/>
              </a:rPr>
              <a:t>LocalBroadcastManager</a:t>
            </a:r>
            <a:r>
              <a:rPr lang="zh-CN" altLang="en-US" sz="4265" dirty="0">
                <a:latin typeface="Calibri" panose="020F0502020204030204" pitchFamily="34" charset="0"/>
              </a:rPr>
              <a:t>可用于同进程内广播</a:t>
            </a:r>
            <a:endParaRPr lang="en-US" altLang="zh-CN" sz="4265" dirty="0">
              <a:latin typeface="Calibri" panose="020F0502020204030204" pitchFamily="34" charset="0"/>
            </a:endParaRPr>
          </a:p>
        </p:txBody>
      </p:sp>
      <p:pic>
        <p:nvPicPr>
          <p:cNvPr id="5530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0" y="1629833"/>
            <a:ext cx="7025217" cy="517736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4" name="TextBox 18"/>
          <p:cNvSpPr txBox="1"/>
          <p:nvPr/>
        </p:nvSpPr>
        <p:spPr>
          <a:xfrm>
            <a:off x="8248651" y="3388784"/>
            <a:ext cx="3477683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原理：用单例、</a:t>
            </a:r>
            <a:r>
              <a:rPr lang="en-US" altLang="zh-CN" sz="2400" dirty="0">
                <a:latin typeface="Arial" panose="020B0604020202020204" pitchFamily="34" charset="0"/>
              </a:rPr>
              <a:t>Handler</a:t>
            </a:r>
            <a:r>
              <a:rPr lang="zh-CN" altLang="en-US" sz="2400" dirty="0">
                <a:latin typeface="Arial" panose="020B0604020202020204" pitchFamily="34" charset="0"/>
              </a:rPr>
              <a:t>来模拟广播收发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并行广播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65455" y="901700"/>
            <a:ext cx="10972800" cy="27241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635000" lvl="0" indent="-635000" algn="l" font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SzPct val="80000"/>
              <a:buFont typeface="Wingdings" panose="05000000000000000000" charset="0"/>
              <a:buChar char="p"/>
            </a:pPr>
            <a:r>
              <a:rPr lang="zh-CN" altLang="en-US" sz="3200" b="1" spc="3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广播的作用范围要尽量的小：</a:t>
            </a:r>
            <a:endParaRPr lang="zh-CN" altLang="en-US" sz="3200" b="1" spc="3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84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n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跨进程的能通过过滤条件减小范围的就减小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84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n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只有一个跨进程的收听者应发定向广播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68400" lvl="1" indent="-457200" algn="l" font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n"/>
            </a:pPr>
            <a:r>
              <a:rPr lang="zh-CN" altLang="en-US" sz="28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同一个进程内的应用LocalBroadcastManager</a:t>
            </a:r>
            <a:endParaRPr lang="zh-CN" altLang="en-US" sz="28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跨进程通信组件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158" name="内容占位符 2"/>
          <p:cNvSpPr txBox="1"/>
          <p:nvPr/>
        </p:nvSpPr>
        <p:spPr>
          <a:xfrm>
            <a:off x="465667" y="901700"/>
            <a:ext cx="2842684" cy="759884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265" dirty="0">
                <a:latin typeface="Calibri" panose="020F0502020204030204" pitchFamily="34" charset="0"/>
              </a:rPr>
              <a:t>broadcast</a:t>
            </a:r>
            <a:endParaRPr lang="en-GB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sp>
        <p:nvSpPr>
          <p:cNvPr id="49159" name="内容占位符 2"/>
          <p:cNvSpPr txBox="1"/>
          <p:nvPr/>
        </p:nvSpPr>
        <p:spPr>
          <a:xfrm>
            <a:off x="478367" y="2882900"/>
            <a:ext cx="2419351" cy="759884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265" dirty="0">
                <a:latin typeface="Calibri" panose="020F0502020204030204" pitchFamily="34" charset="0"/>
              </a:rPr>
              <a:t>Service</a:t>
            </a:r>
            <a:endParaRPr lang="en-GB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sp>
        <p:nvSpPr>
          <p:cNvPr id="49160" name="内容占位符 2"/>
          <p:cNvSpPr txBox="1"/>
          <p:nvPr/>
        </p:nvSpPr>
        <p:spPr>
          <a:xfrm>
            <a:off x="431800" y="4940300"/>
            <a:ext cx="4555067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265" dirty="0">
                <a:latin typeface="Calibri" panose="020F0502020204030204" pitchFamily="34" charset="0"/>
              </a:rPr>
              <a:t>ContentProvider</a:t>
            </a:r>
            <a:endParaRPr lang="en-GB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2819400" y="2264833"/>
            <a:ext cx="1234017" cy="21209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2667" y="2106084"/>
            <a:ext cx="3045460" cy="7480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265" dirty="0">
                <a:latin typeface="Arial" panose="020B0604020202020204" pitchFamily="34" charset="0"/>
              </a:rPr>
              <a:t>startService</a:t>
            </a:r>
            <a:endParaRPr lang="zh-CN" altLang="en-US" sz="4265" dirty="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2667" y="3642784"/>
            <a:ext cx="3016885" cy="74803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4265" dirty="0">
                <a:latin typeface="Arial" panose="020B0604020202020204" pitchFamily="34" charset="0"/>
              </a:rPr>
              <a:t>bindService</a:t>
            </a:r>
            <a:endParaRPr lang="zh-CN" altLang="en-US" sz="4265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8" grpId="0"/>
      <p:bldP spid="49159" grpId="0"/>
      <p:bldP spid="49160" grpId="0"/>
      <p:bldP spid="9" grpId="0" bldLvl="0" animBg="1"/>
      <p:bldP spid="10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465667" y="198967"/>
            <a:ext cx="5334000" cy="361951"/>
          </a:xfrm>
        </p:spPr>
        <p:txBody>
          <a:bodyPr vert="horz" wrap="square" lIns="121920" tIns="60960" rIns="121920" bIns="60960" numCol="1" rtlCol="0" anchor="ctr" anchorCtr="0" compatLnSpc="1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跨进程通信组件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422" name="内容占位符 2"/>
          <p:cNvSpPr txBox="1"/>
          <p:nvPr/>
        </p:nvSpPr>
        <p:spPr>
          <a:xfrm>
            <a:off x="465667" y="901700"/>
            <a:ext cx="10972800" cy="1615017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4265" dirty="0">
                <a:latin typeface="Calibri" panose="020F0502020204030204" pitchFamily="34" charset="0"/>
              </a:rPr>
              <a:t>ContentResolve</a:t>
            </a:r>
            <a:r>
              <a:rPr lang="zh-CN" altLang="en-US" sz="4265" dirty="0">
                <a:latin typeface="Calibri" panose="020F0502020204030204" pitchFamily="34" charset="0"/>
              </a:rPr>
              <a:t>提供了一种可扩展的调用方式</a:t>
            </a:r>
            <a:r>
              <a:rPr lang="en-US" altLang="zh-CN" sz="4265" dirty="0">
                <a:latin typeface="Calibri" panose="020F0502020204030204" pitchFamily="34" charset="0"/>
              </a:rPr>
              <a:t>call</a:t>
            </a:r>
            <a:r>
              <a:rPr lang="zh-CN" altLang="en-US" sz="4265" dirty="0">
                <a:latin typeface="Calibri" panose="020F0502020204030204" pitchFamily="34" charset="0"/>
              </a:rPr>
              <a:t>，可以用来进行进程间通信</a:t>
            </a:r>
            <a:endParaRPr lang="en-US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GB" altLang="zh-CN" sz="4265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sz="2665" dirty="0">
              <a:latin typeface="Calibri" panose="020F0502020204030204" pitchFamily="34" charset="0"/>
            </a:endParaRPr>
          </a:p>
        </p:txBody>
      </p:sp>
      <p:pic>
        <p:nvPicPr>
          <p:cNvPr id="6042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6517" y="2476500"/>
            <a:ext cx="6769100" cy="190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42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17" y="4724400"/>
            <a:ext cx="6673849" cy="184785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5" name="TextBox 22"/>
          <p:cNvSpPr txBox="1"/>
          <p:nvPr/>
        </p:nvSpPr>
        <p:spPr>
          <a:xfrm>
            <a:off x="59267" y="3088217"/>
            <a:ext cx="3397251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在</a:t>
            </a:r>
            <a:r>
              <a:rPr lang="en-US" altLang="zh-CN" sz="2400" dirty="0">
                <a:latin typeface="Arial" panose="020B0604020202020204" pitchFamily="34" charset="0"/>
              </a:rPr>
              <a:t>Provider</a:t>
            </a:r>
            <a:r>
              <a:rPr lang="zh-CN" altLang="en-US" sz="2400" dirty="0">
                <a:latin typeface="Arial" panose="020B0604020202020204" pitchFamily="34" charset="0"/>
              </a:rPr>
              <a:t>中实现</a:t>
            </a:r>
            <a:r>
              <a:rPr lang="en-US" altLang="zh-CN" sz="2400" dirty="0">
                <a:latin typeface="Arial" panose="020B0604020202020204" pitchFamily="34" charset="0"/>
              </a:rPr>
              <a:t>call</a:t>
            </a:r>
            <a:endParaRPr lang="en-US" altLang="zh-CN" sz="2400" dirty="0">
              <a:latin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</a:rPr>
              <a:t>返回值保存在</a:t>
            </a:r>
            <a:r>
              <a:rPr lang="en-US" altLang="zh-CN" sz="2400" dirty="0">
                <a:latin typeface="Arial" panose="020B0604020202020204" pitchFamily="34" charset="0"/>
              </a:rPr>
              <a:t>Bundle</a:t>
            </a:r>
            <a:r>
              <a:rPr lang="zh-CN" altLang="en-US" sz="2400" dirty="0">
                <a:latin typeface="Arial" panose="020B0604020202020204" pitchFamily="34" charset="0"/>
              </a:rPr>
              <a:t>中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sp>
        <p:nvSpPr>
          <p:cNvPr id="60426" name="TextBox 23"/>
          <p:cNvSpPr txBox="1"/>
          <p:nvPr/>
        </p:nvSpPr>
        <p:spPr>
          <a:xfrm>
            <a:off x="103717" y="4902200"/>
            <a:ext cx="3397249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latin typeface="Arial" panose="020B0604020202020204" pitchFamily="34" charset="0"/>
              </a:rPr>
              <a:t>客户端可以直接从</a:t>
            </a:r>
            <a:r>
              <a:rPr lang="en-US" altLang="zh-CN" sz="2400" dirty="0">
                <a:latin typeface="Arial" panose="020B0604020202020204" pitchFamily="34" charset="0"/>
              </a:rPr>
              <a:t>ContentResolver</a:t>
            </a:r>
            <a:r>
              <a:rPr lang="zh-CN" altLang="en-US" sz="2400" dirty="0">
                <a:latin typeface="Arial" panose="020B0604020202020204" pitchFamily="34" charset="0"/>
              </a:rPr>
              <a:t>中调用</a:t>
            </a:r>
            <a:r>
              <a:rPr lang="en-US" altLang="zh-CN" sz="2400" dirty="0">
                <a:latin typeface="Arial" panose="020B0604020202020204" pitchFamily="34" charset="0"/>
              </a:rPr>
              <a:t>call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6" name="内容占位符 2"/>
          <p:cNvSpPr txBox="1"/>
          <p:nvPr/>
        </p:nvSpPr>
        <p:spPr>
          <a:xfrm>
            <a:off x="465667" y="662517"/>
            <a:ext cx="10972800" cy="547158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1</a:t>
            </a:r>
            <a:r>
              <a:rPr lang="zh-CN" altLang="en-US" sz="3200" dirty="0">
                <a:latin typeface="Calibri" panose="020F0502020204030204" pitchFamily="34" charset="0"/>
              </a:rPr>
              <a:t>、注册广播时，尽量在代码中动态注册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2</a:t>
            </a:r>
            <a:r>
              <a:rPr lang="zh-CN" altLang="en-US" sz="3200" dirty="0">
                <a:latin typeface="Calibri" panose="020F0502020204030204" pitchFamily="34" charset="0"/>
              </a:rPr>
              <a:t>、要尽量避免使用</a:t>
            </a:r>
            <a:r>
              <a:rPr lang="en-US" altLang="zh-CN" sz="3200" dirty="0">
                <a:latin typeface="Calibri" panose="020F0502020204030204" pitchFamily="34" charset="0"/>
              </a:rPr>
              <a:t>ACTION_BOOT_COMPLETED</a:t>
            </a:r>
            <a:r>
              <a:rPr lang="zh-CN" altLang="en-US" sz="3200" dirty="0">
                <a:latin typeface="Calibri" panose="020F0502020204030204" pitchFamily="34" charset="0"/>
              </a:rPr>
              <a:t>之类的有序广播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3</a:t>
            </a:r>
            <a:r>
              <a:rPr lang="zh-CN" altLang="en-US" sz="3200" dirty="0">
                <a:latin typeface="Calibri" panose="020F0502020204030204" pitchFamily="34" charset="0"/>
              </a:rPr>
              <a:t>、禁止以</a:t>
            </a:r>
            <a:r>
              <a:rPr lang="en-US" altLang="zh-CN" sz="3200" dirty="0">
                <a:latin typeface="Calibri" panose="020F0502020204030204" pitchFamily="34" charset="0"/>
              </a:rPr>
              <a:t>FLAG</a:t>
            </a:r>
            <a:r>
              <a:rPr lang="en-GB" altLang="zh-CN" sz="3200" dirty="0">
                <a:latin typeface="Calibri" panose="020F0502020204030204" pitchFamily="34" charset="0"/>
              </a:rPr>
              <a:t>_RECEIVER_FOREGROUND</a:t>
            </a:r>
            <a:r>
              <a:rPr lang="zh-CN" altLang="en-US" sz="3200" dirty="0">
                <a:latin typeface="Calibri" panose="020F0502020204030204" pitchFamily="34" charset="0"/>
              </a:rPr>
              <a:t>标记的方式发广播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4</a:t>
            </a:r>
            <a:r>
              <a:rPr lang="zh-CN" altLang="en-US" sz="3200" dirty="0">
                <a:latin typeface="Calibri" panose="020F0502020204030204" pitchFamily="34" charset="0"/>
              </a:rPr>
              <a:t>、跨进程广播要尽量减小范围；点对点的广播要指明</a:t>
            </a:r>
            <a:r>
              <a:rPr lang="en-US" altLang="zh-CN" sz="3200" dirty="0">
                <a:latin typeface="Calibri" panose="020F0502020204030204" pitchFamily="34" charset="0"/>
              </a:rPr>
              <a:t>Component</a:t>
            </a:r>
            <a:r>
              <a:rPr lang="zh-CN" altLang="en-US" sz="3200" dirty="0">
                <a:latin typeface="Calibri" panose="020F0502020204030204" pitchFamily="34" charset="0"/>
              </a:rPr>
              <a:t>；进程内通信可以采用</a:t>
            </a:r>
            <a:r>
              <a:rPr lang="en-US" altLang="zh-CN" sz="3200" dirty="0">
                <a:latin typeface="Calibri" panose="020F0502020204030204" pitchFamily="34" charset="0"/>
              </a:rPr>
              <a:t>LocalBroadcastManager</a:t>
            </a:r>
            <a:endParaRPr lang="en-US" altLang="zh-CN" sz="320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5</a:t>
            </a:r>
            <a:r>
              <a:rPr lang="zh-CN" altLang="en-US" sz="3200" dirty="0">
                <a:latin typeface="Calibri" panose="020F0502020204030204" pitchFamily="34" charset="0"/>
              </a:rPr>
              <a:t>、跨进程频繁通信要避免使用广播，可以用</a:t>
            </a:r>
            <a:r>
              <a:rPr lang="en-US" altLang="zh-CN" sz="3200" dirty="0">
                <a:latin typeface="Calibri" panose="020F0502020204030204" pitchFamily="34" charset="0"/>
              </a:rPr>
              <a:t>bindService</a:t>
            </a:r>
            <a:r>
              <a:rPr lang="zh-CN" altLang="en-US" sz="3200" dirty="0">
                <a:latin typeface="Calibri" panose="020F0502020204030204" pitchFamily="34" charset="0"/>
              </a:rPr>
              <a:t>或</a:t>
            </a:r>
            <a:r>
              <a:rPr lang="en-US" altLang="zh-CN" sz="3200" dirty="0">
                <a:latin typeface="Calibri" panose="020F0502020204030204" pitchFamily="34" charset="0"/>
              </a:rPr>
              <a:t>ContentResolver.call</a:t>
            </a:r>
            <a:endParaRPr lang="en-US" altLang="zh-CN" sz="3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82650" y="1524635"/>
            <a:ext cx="11061700" cy="300355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测试方法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通过Android API获取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registerReceiver(receiver ,new IntentFilter(Intent.ACTION_BATTERY_CHANGED))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通过读取系统电池传感器设备节点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/sys/class/power_supply/battery/uevent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使用外置电流仪器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91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83" y="354687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08" y="1563681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622" y="147957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89" y="147957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"/>
            </p:custDataLst>
          </p:nvPr>
        </p:nvSpPr>
        <p:spPr>
          <a:xfrm>
            <a:off x="659765" y="1111250"/>
            <a:ext cx="3578225" cy="415544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Android的硬件特点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指纹感应器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心律监控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环境光度感应器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温度湿度感应器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气压计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NFC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陀螺仪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加速计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Title 6"/>
          <p:cNvSpPr txBox="1"/>
          <p:nvPr>
            <p:custDataLst>
              <p:tags r:id="rId3"/>
            </p:custDataLst>
          </p:nvPr>
        </p:nvSpPr>
        <p:spPr>
          <a:xfrm>
            <a:off x="5294630" y="1312545"/>
            <a:ext cx="2540000" cy="39547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蓝牙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Wi-Fi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调频/蜂窝无线电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前置/后置摄像头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GPS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磁场探测器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8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触摸功能</a:t>
            </a:r>
            <a:endParaRPr lang="zh-CN" altLang="en-US" sz="18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659765" y="1387475"/>
            <a:ext cx="9241155" cy="43580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482600" lvl="0" indent="-4826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40000"/>
              <a:buFont typeface="Wingdings" panose="05000000000000000000" charset="0"/>
              <a:buChar char="þ"/>
            </a:pPr>
            <a:r>
              <a:rPr lang="zh-CN" altLang="en-US" sz="20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耗电原因</a:t>
            </a:r>
            <a:endParaRPr lang="zh-CN" altLang="en-US" sz="20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Android能耗统计文件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frameworks\base\core\res\res\xml\power_profile.xml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25500" lvl="1" indent="-304800" algn="l" font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电量统计原理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frameworks/base/services/core/java/com/android/server/am/BatteryStatsService.java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AppUsage:应用程序耗电量计算，是指每一个应用程序使用硬件模块所产生的耗电量,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注意是按照</a:t>
            </a:r>
            <a:r>
              <a:rPr lang="en-US" altLang="zh-CN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Uid</a:t>
            </a:r>
            <a:r>
              <a:rPr lang="zh-CN" altLang="en-US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统计 </a:t>
            </a:r>
            <a:r>
              <a:rPr lang="en-US" altLang="zh-CN" spc="15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shareduid </a:t>
            </a:r>
            <a:endParaRPr lang="zh-CN" altLang="en-US" spc="150" dirty="0">
              <a:solidFill>
                <a:srgbClr val="FF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130300" lvl="2" indent="-228600" algn="l" font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CN" altLang="en-US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MiscUsage：其他杂项耗电量计算，所谓杂项，其实就是用户比较关心的一大类，包括：待机的耗电量、亮屏的耗电量、通话的耗电量、Wifi的耗电量等</a:t>
            </a:r>
            <a:endParaRPr lang="zh-CN" altLang="en-US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659652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cxnSp>
        <p:nvCxnSpPr>
          <p:cNvPr id="17" name="直接连接符 2"/>
          <p:cNvCxnSpPr>
            <a:cxnSpLocks noChangeShapeType="1"/>
          </p:cNvCxnSpPr>
          <p:nvPr/>
        </p:nvCxnSpPr>
        <p:spPr bwMode="auto">
          <a:xfrm flipV="1">
            <a:off x="-44609" y="1060219"/>
            <a:ext cx="12188825" cy="50801"/>
          </a:xfrm>
          <a:prstGeom prst="line">
            <a:avLst/>
          </a:prstGeom>
          <a:noFill/>
          <a:ln w="9525" algn="ctr">
            <a:solidFill>
              <a:srgbClr val="00B0F0">
                <a:alpha val="34117"/>
              </a:srgbClr>
            </a:solidFill>
            <a:prstDash val="dash"/>
            <a:round/>
          </a:ln>
        </p:spPr>
      </p:cxnSp>
      <p:sp>
        <p:nvSpPr>
          <p:cNvPr id="4" name="文本框 3"/>
          <p:cNvSpPr txBox="1"/>
          <p:nvPr/>
        </p:nvSpPr>
        <p:spPr>
          <a:xfrm>
            <a:off x="535940" y="367030"/>
            <a:ext cx="4224655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665" dirty="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电量优化</a:t>
            </a:r>
            <a:endParaRPr lang="zh-CN" altLang="en-US" sz="2665" dirty="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344805" y="1007745"/>
            <a:ext cx="9340215" cy="538543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71755" tIns="36195" rIns="71755" bIns="36195" rtlCol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process cpu time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CPU每个频率等级下工作的时间比例 / CPU工作总时间 * 应用运行总时间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process wake lock usage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进程wakelock时间 *power_profiler.xml中type=cpu_awake的数值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cost of mobile traffic （注：R:receive(接收) T: transmit (传输) 下同 )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power=(mobileRx + mobileTx) * mobilePowerPerByte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cost of keeping WIFI running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wifiRunningTimeMs * averagePower(POWER_WIFI_ON)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cost of WIFI scans wifi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wifiScanTimeMs * averagerPower(POWER_WIFI_SCAN)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60045" lvl="0" indent="-360045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PS-Bullets" pitchFamily="2" charset="0"/>
              <a:buChar char=""/>
            </a:pPr>
            <a:r>
              <a:rPr lang="zh-CN" altLang="en-US" sz="1800" b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Process Sensor usage 计算uid的每个传感器的耗电</a:t>
            </a:r>
            <a:endParaRPr lang="zh-CN" altLang="en-US" sz="1800" b="1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1" indent="0" algn="l" font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rPr lang="zh-CN" altLang="en-US" sz="1600" spc="15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power = averagePower(不同传感器的耗电) * sensorTime</a:t>
            </a:r>
            <a:endParaRPr lang="zh-CN" altLang="en-US" sz="1600" spc="15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cfd0714b-10b1-4d37-b00d-5c8d671f8acc}"/>
  <p:tag name="KSO_WM_UNIT_TEXTBOXSTYLE_INDEX" val="18"/>
  <p:tag name="KSO_WM_UNIT_TEXTBOXSTYLE_TYPE" val="MultPara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ef64651-cdbb-458d-9054-0b323159a448}"/>
  <p:tag name="KSO_WM_UNIT_TEXTBOXSTYLE_INDEX" val="14"/>
  <p:tag name="KSO_WM_UNIT_TEXTBOXSTYLE_TYPE" val="MultOutline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43c4ca4-ecdd-4ab5-a900-f8d482709b68}"/>
  <p:tag name="KSO_WM_UNIT_TEXTBOXSTYLE_INDEX" val="14"/>
  <p:tag name="KSO_WM_UNIT_TEXTBOXSTYLE_TYPE" val="MultOutline"/>
</p:tagLst>
</file>

<file path=ppt/tags/tag1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Para0_6*f*1"/>
  <p:tag name="KSO_WM_TEMPLATE_CATEGORY" val="MultPara"/>
  <p:tag name="KSO_WM_TEMPLATE_INDEX" val="0"/>
  <p:tag name="KSO_WM_UNIT_LAYERLEVEL" val="1"/>
  <p:tag name="KSO_WM_TAG_VERSION" val="1.0"/>
  <p:tag name="KSO_WM_BEAUTIFY_FLAG" val="#wm#"/>
  <p:tag name="KSO_WM_UNIT_TEXTBOXSTYLE_GUID" val="{370ea4a0-92d0-43a0-9c9e-9999b25b88c0}"/>
  <p:tag name="KSO_WM_UNIT_TEXTBOXSTYLE_INDEX" val="18"/>
  <p:tag name="KSO_WM_UNIT_TEXTBOXSTYLE_TYPE" val="MultPara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3f7c542-31b4-4555-bf70-7362dcb30fef}"/>
  <p:tag name="KSO_WM_UNIT_TEXTBOXSTYLE_INDEX" val="14"/>
  <p:tag name="KSO_WM_UNIT_TEXTBOXSTYLE_TYPE" val="MultOutline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02e5cad-d504-4871-bc1c-6419ef560d65}"/>
  <p:tag name="KSO_WM_UNIT_TEXTBOXSTYLE_INDEX" val="16"/>
  <p:tag name="KSO_WM_UNIT_TEXTBOXSTYLE_TYPE" val="MultOutline"/>
</p:tagLst>
</file>

<file path=ppt/tags/tag2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9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5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fc364e4-8490-4556-8dbc-b323d4719a71}"/>
  <p:tag name="KSO_WM_UNIT_TEXTBOXSTYLE_INDEX" val="16"/>
  <p:tag name="KSO_WM_UNIT_TEXTBOXSTYLE_TYPE" val="MultOutline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46971633-9e06-4e91-9614-971aabc0c656}"/>
  <p:tag name="KSO_WM_UNIT_TEXTBOXSTYLE_INDEX" val="13"/>
  <p:tag name="KSO_WM_UNIT_TEXTBOXSTYLE_TYPE" val="MultOutline"/>
</p:tagLst>
</file>

<file path=ppt/tags/tag2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53746316-2b54-492e-a6e2-03dfbffe1db5}"/>
  <p:tag name="KSO_WM_UNIT_TEXTBOXSTYLE_INDEX" val="13"/>
  <p:tag name="KSO_WM_UNIT_TEXTBOXSTYLE_TYPE" val="MultOutline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2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a65e1d1-9718-4014-b2d7-10a7a3892a80}"/>
  <p:tag name="KSO_WM_UNIT_TEXTBOXSTYLE_INDEX" val="13"/>
  <p:tag name="KSO_WM_UNIT_TEXTBOXSTYLE_TYPE" val="MultOutline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de26632-2ae0-4261-a8a8-5dfbf2527889}"/>
  <p:tag name="KSO_WM_UNIT_TEXTBOXSTYLE_INDEX" val="12"/>
  <p:tag name="KSO_WM_UNIT_TEXTBOXSTYLE_TYPE" val="MultOutline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03145ea-e15f-4f23-9eba-47d49ab4c98c}"/>
  <p:tag name="KSO_WM_UNIT_TEXTBOXSTYLE_INDEX" val="14"/>
  <p:tag name="KSO_WM_UNIT_TEXTBOXSTYLE_TYPE" val="MultOutline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03145ea-e15f-4f23-9eba-47d49ab4c98c}"/>
  <p:tag name="KSO_WM_UNIT_TEXTBOXSTYLE_INDEX" val="14"/>
  <p:tag name="KSO_WM_UNIT_TEXTBOXSTYLE_TYPE" val="MultOutline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501076c-e714-4452-a6a2-007af093bef8}"/>
  <p:tag name="KSO_WM_UNIT_TEXTBOXSTYLE_INDEX" val="12"/>
  <p:tag name="KSO_WM_UNIT_TEXTBOXSTYLE_TYPE" val="MultOutline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36509da-5f36-4e90-8713-db71814e65b7}"/>
  <p:tag name="KSO_WM_UNIT_TEXTBOXSTYLE_INDEX" val="14"/>
  <p:tag name="KSO_WM_UNIT_TEXTBOXSTYLE_TYPE" val="MultOutline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06d3ceb-6a6e-4766-9b52-0c31301f7c1a}"/>
  <p:tag name="KSO_WM_UNIT_TEXTBOXSTYLE_INDEX" val="14"/>
  <p:tag name="KSO_WM_UNIT_TEXTBOXSTYLE_TYPE" val="MultOutline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c4fb35e7-60be-46f0-9fd7-f44eba4e1d8a}"/>
  <p:tag name="KSO_WM_UNIT_TEXTBOXSTYLE_INDEX" val="14"/>
  <p:tag name="KSO_WM_UNIT_TEXTBOXSTYLE_TYPE" val="MultOutline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19ddf499-cb78-4047-9592-6bf14872b569}"/>
  <p:tag name="KSO_WM_UNIT_TEXTBOXSTYLE_INDEX" val="14"/>
  <p:tag name="KSO_WM_UNIT_TEXTBOXSTYLE_TYPE" val="MultOutline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bb5b6bc-101a-4630-bfe4-b5d73438bc0d}"/>
  <p:tag name="KSO_WM_UNIT_TEXTBOXSTYLE_INDEX" val="14"/>
  <p:tag name="KSO_WM_UNIT_TEXTBOXSTYLE_TYPE" val="MultOutline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28938537-2aa3-40aa-85eb-cac0d20dc0be}"/>
  <p:tag name="KSO_WM_UNIT_TEXTBOXSTYLE_INDEX" val="14"/>
  <p:tag name="KSO_WM_UNIT_TEXTBOXSTYLE_TYPE" val="MultOutline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38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6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d675d6c8-b6a4-4b69-9fd1-ac22e7fc0241}"/>
  <p:tag name="KSO_WM_UNIT_TEXTBOXSTYLE_INDEX" val="14"/>
  <p:tag name="KSO_WM_UNIT_TEXTBOXSTYLE_TYPE" val="MultOutline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9885b5f3-09d5-4516-9664-1a66f7407251}"/>
  <p:tag name="KSO_WM_UNIT_TEXTBOXSTYLE_INDEX" val="1"/>
  <p:tag name="KSO_WM_UNIT_TEXTBOXSTYLE_TYPE" val="OneParaText"/>
</p:tagLst>
</file>

<file path=ppt/tags/tag53.xml><?xml version="1.0" encoding="utf-8"?>
<p:tagLst xmlns:p="http://schemas.openxmlformats.org/presentationml/2006/main">
  <p:tag name="KSO_WM_UNIT_TEXT_PART_ID_V2" val="d-2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Listtext0_1*f*1"/>
  <p:tag name="KSO_WM_TEMPLATE_CATEGORY" val="Listtext"/>
  <p:tag name="KSO_WM_TEMPLATE_INDEX" val="0"/>
  <p:tag name="KSO_WM_UNIT_LAYERLEVEL" val="1"/>
  <p:tag name="KSO_WM_TAG_VERSION" val="1.0"/>
  <p:tag name="KSO_WM_BEAUTIFY_FLAG" val="#wm#"/>
  <p:tag name="KSO_WM_UNIT_PRESET_TEXT_INDEX" val="0"/>
  <p:tag name="KSO_WM_UNIT_PRESET_TEXT_LEN" val="0"/>
  <p:tag name="KSO_WM_UNIT_VALUE" val="150"/>
  <p:tag name="KSO_WM_UNIT_TYPE" val="f"/>
  <p:tag name="KSO_WM_UNIT_INDEX" val="1"/>
  <p:tag name="KSO_WM_UNIT_TEXTBOXSTYLE_GUID" val="{0b54675b-783e-4321-b5b1-7895e334dc7a}"/>
  <p:tag name="KSO_WM_UNIT_TEXTBOXSTYLE_INDEX" val="6"/>
  <p:tag name="KSO_WM_UNIT_TEXTBOXSTYLE_TYPE" val="MultPara"/>
</p:tagLst>
</file>

<file path=ppt/tags/tag54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6b5b47d9-8f24-4b56-bbdb-b6668f3507a0}"/>
  <p:tag name="KSO_WM_UNIT_TEXTBOXSTYLE_INDEX" val="12"/>
  <p:tag name="KSO_WM_UNIT_TEXTBOXSTYLE_TYPE" val="MultOutline"/>
</p:tagLst>
</file>

<file path=ppt/tags/tag55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e1044cda-2f08-4e61-b074-91cba7efb692}"/>
  <p:tag name="KSO_WM_UNIT_TEXTBOXSTYLE_INDEX" val="8"/>
  <p:tag name="KSO_WM_UNIT_TEXTBOXSTYLE_TYPE" val="MultOutline"/>
</p:tagLst>
</file>

<file path=ppt/tags/tag56.xml><?xml version="1.0" encoding="utf-8"?>
<p:tagLst xmlns:p="http://schemas.openxmlformats.org/presentationml/2006/main">
  <p:tag name="WM_BEAUTIFY_ZORDER_FLAG_TAG" val="3"/>
</p:tagLst>
</file>

<file path=ppt/tags/tag57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8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1442698d-7a96-43ab-b157-4538b60c6422}"/>
  <p:tag name="KSO_WM_UNIT_TEXTBOXSTYLE_INDEX" val="8"/>
  <p:tag name="KSO_WM_UNIT_TEXTBOXSTYLE_TYPE" val="OneParaText"/>
</p:tagLst>
</file>

<file path=ppt/tags/tag58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7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63e1dac2-131c-4e79-b397-016b92fe19f5}"/>
  <p:tag name="KSO_WM_UNIT_TEXTBOXSTYLE_INDEX" val="7"/>
  <p:tag name="KSO_WM_UNIT_TEXTBOXSTYLE_TYPE" val="OneParaText"/>
</p:tagLst>
</file>

<file path=ppt/tags/tag59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b40aaddf-d77e-4071-93cb-814f1ecce743}"/>
  <p:tag name="KSO_WM_UNIT_TEXTBOXSTYLE_INDEX" val="6"/>
  <p:tag name="KSO_WM_UNIT_TEXTBOXSTYLE_TYPE" val="MultOutline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KSO_WM_UNIT_TEXT_PART_ID_V2" val="d-1-1"/>
  <p:tag name="KSO_WM_UNIT_PRESET_TEXT_INDEX" val="0"/>
  <p:tag name="KSO_WM_UNIT_PRESET_TEXT_LEN" val="0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8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6a07c21-5d71-4339-925f-caee6c1de594}"/>
  <p:tag name="KSO_WM_UNIT_TEXTBOXSTYLE_INDEX" val="12"/>
  <p:tag name="KSO_WM_UNIT_TEXTBOXSTYLE_TYPE" val="MultOutline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a7afec12-f327-4c32-b093-4e0d0e65d71e}"/>
  <p:tag name="KSO_WM_UNIT_TEXTBOXSTYLE_INDEX" val="3"/>
  <p:tag name="KSO_WM_UNIT_TEXTBOXSTYLE_TYPE" val="MultOutline"/>
</p:tagLst>
</file>

<file path=ppt/tags/tag63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5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1080733d-9d06-46d4-b10c-99b685276ffc}"/>
  <p:tag name="KSO_WM_UNIT_TEXTBOXSTYLE_INDEX" val="5"/>
  <p:tag name="KSO_WM_UNIT_TEXTBOXSTYLE_TYPE" val="OneParaTitle"/>
</p:tagLst>
</file>

<file path=ppt/tags/tag64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b2dc091-0c05-4e1f-a622-2907d783ae3a}"/>
  <p:tag name="KSO_WM_UNIT_TEXTBOXSTYLE_INDEX" val="4"/>
  <p:tag name="KSO_WM_UNIT_TEXTBOXSTYLE_TYPE" val="MultOutline"/>
</p:tagLst>
</file>

<file path=ppt/tags/tag65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5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7370e313-7cac-44fb-85ed-2f87ac319a11}"/>
  <p:tag name="KSO_WM_UNIT_TEXTBOXSTYLE_INDEX" val="5"/>
  <p:tag name="KSO_WM_UNIT_TEXTBOXSTYLE_TYPE" val="OneParaText"/>
</p:tagLst>
</file>

<file path=ppt/tags/tag66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00e6b688-4756-46f8-9cca-f024ea81aacf}"/>
  <p:tag name="KSO_WM_UNIT_TEXTBOXSTYLE_INDEX" val="4"/>
  <p:tag name="KSO_WM_UNIT_TEXTBOXSTYLE_TYPE" val="MultOutline"/>
</p:tagLst>
</file>

<file path=ppt/tags/tag67.xml><?xml version="1.0" encoding="utf-8"?>
<p:tagLst xmlns:p="http://schemas.openxmlformats.org/presentationml/2006/main">
  <p:tag name="KSO_WM_UNIT_TEXT_PART_ID_V2" val="d-2-1"/>
  <p:tag name="KSO_WM_UNIT_PRESET_TEXT_INDEX" val="0"/>
  <p:tag name="KSO_WM_UNIT_PRESET_TEXT_LEN" val="0"/>
  <p:tag name="KSO_WM_UNIT_NOCLEAR" val="0"/>
  <p:tag name="KSO_WM_UNIT_VALUE" val="437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ultOutline0_3*f*1"/>
  <p:tag name="KSO_WM_TEMPLATE_CATEGORY" val="MultOutline"/>
  <p:tag name="KSO_WM_TEMPLATE_INDEX" val="0"/>
  <p:tag name="KSO_WM_UNIT_LAYERLEVEL" val="1"/>
  <p:tag name="KSO_WM_TAG_VERSION" val="1.0"/>
  <p:tag name="KSO_WM_BEAUTIFY_FLAG" val="#wm#"/>
  <p:tag name="KSO_WM_UNIT_TEXTBOXSTYLE_GUID" val="{3b15519a-28a7-4762-ae80-27be035bc333}"/>
  <p:tag name="KSO_WM_UNIT_TEXTBOXSTYLE_INDEX" val="4"/>
  <p:tag name="KSO_WM_UNIT_TEXTBOXSTYLE_TYPE" val="MultOutline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11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503f6d4a-0ac7-4e7f-be7f-d3c77f6fc39b}"/>
  <p:tag name="KSO_WM_UNIT_TEXTBOXSTYLE_INDEX" val="11"/>
  <p:tag name="KSO_WM_UNIT_TEXTBOXSTYLE_TYPE" val="OneParaTitle"/>
</p:tagLst>
</file>

<file path=ppt/tags/tag90.xml><?xml version="1.0" encoding="utf-8"?>
<p:tagLst xmlns:p="http://schemas.openxmlformats.org/presentationml/2006/main">
  <p:tag name="KSO_WM_DOC_GUID" val="{ebae741e-f6be-4508-b345-b70f422bb64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14166</Words>
  <Application>WPS 演示</Application>
  <PresentationFormat>宽屏</PresentationFormat>
  <Paragraphs>1038</Paragraphs>
  <Slides>68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88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Segoe UI</vt:lpstr>
      <vt:lpstr>Wingdings</vt:lpstr>
      <vt:lpstr>WPS-Bullets</vt:lpstr>
      <vt:lpstr>Arial Unicode MS</vt:lpstr>
      <vt:lpstr>Roboto condensed</vt:lpstr>
      <vt:lpstr>Segoe Print</vt:lpstr>
      <vt:lpstr>等线 Light</vt:lpstr>
      <vt:lpstr>Courier New</vt:lpstr>
      <vt:lpstr>PMingLiU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应用常造成的功耗问题：设计与编码需避免的面向</vt:lpstr>
      <vt:lpstr>Wakelock (1/4)</vt:lpstr>
      <vt:lpstr>Wakelock (2/4)</vt:lpstr>
      <vt:lpstr>Wakelock (3/4)</vt:lpstr>
      <vt:lpstr>Wakelock (4/4)</vt:lpstr>
      <vt:lpstr>Alarm</vt:lpstr>
      <vt:lpstr>Alarm 的准时性</vt:lpstr>
      <vt:lpstr>设计规范 (1/8)</vt:lpstr>
      <vt:lpstr>设计规范 (2/8)</vt:lpstr>
      <vt:lpstr>设计规范 (3/8)</vt:lpstr>
      <vt:lpstr>设计规范 (4/8)</vt:lpstr>
      <vt:lpstr>设计规范 (5/8)</vt:lpstr>
      <vt:lpstr>设计规范 (6/8)</vt:lpstr>
      <vt:lpstr>设计规范 (7/8)</vt:lpstr>
      <vt:lpstr>设计规范 (8/8)</vt:lpstr>
      <vt:lpstr>PowerPoint 演示文稿</vt:lpstr>
      <vt:lpstr>内容介绍</vt:lpstr>
      <vt:lpstr>广播的串并行</vt:lpstr>
      <vt:lpstr>并行广播</vt:lpstr>
      <vt:lpstr>并行广播</vt:lpstr>
      <vt:lpstr>前台广播</vt:lpstr>
      <vt:lpstr>前台广播</vt:lpstr>
      <vt:lpstr>并行广播</vt:lpstr>
      <vt:lpstr>广播收发范围</vt:lpstr>
      <vt:lpstr>广播收发范围</vt:lpstr>
      <vt:lpstr>SSP过滤效果</vt:lpstr>
      <vt:lpstr>广播收发范围</vt:lpstr>
      <vt:lpstr>并行广播</vt:lpstr>
      <vt:lpstr>跨进程通信组件</vt:lpstr>
      <vt:lpstr>跨进程通信组件</vt:lpstr>
      <vt:lpstr>小结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5161</cp:revision>
  <dcterms:created xsi:type="dcterms:W3CDTF">2016-08-30T15:34:00Z</dcterms:created>
  <dcterms:modified xsi:type="dcterms:W3CDTF">2019-08-29T14:18:22Z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2052-11.1.0.8919</vt:lpwstr>
  </property>
</Properties>
</file>